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344" r:id="rId3"/>
    <p:sldId id="345" r:id="rId4"/>
    <p:sldId id="372" r:id="rId5"/>
    <p:sldId id="346" r:id="rId6"/>
    <p:sldId id="373" r:id="rId7"/>
    <p:sldId id="375" r:id="rId8"/>
    <p:sldId id="374" r:id="rId9"/>
    <p:sldId id="376" r:id="rId10"/>
    <p:sldId id="377" r:id="rId11"/>
    <p:sldId id="378" r:id="rId12"/>
    <p:sldId id="304" r:id="rId13"/>
    <p:sldId id="305" r:id="rId14"/>
    <p:sldId id="306" r:id="rId15"/>
    <p:sldId id="301" r:id="rId16"/>
    <p:sldId id="302" r:id="rId17"/>
    <p:sldId id="379" r:id="rId18"/>
    <p:sldId id="368" r:id="rId19"/>
    <p:sldId id="370" r:id="rId20"/>
    <p:sldId id="369" r:id="rId21"/>
    <p:sldId id="371" r:id="rId22"/>
    <p:sldId id="380" r:id="rId23"/>
    <p:sldId id="381" r:id="rId24"/>
    <p:sldId id="300" r:id="rId2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2" d="100"/>
          <a:sy n="82" d="100"/>
        </p:scale>
        <p:origin x="-936" y="-66"/>
      </p:cViewPr>
      <p:guideLst>
        <p:guide orient="horz" pos="2160"/>
        <p:guide pos="2880"/>
      </p:guideLst>
    </p:cSldViewPr>
  </p:slideViewPr>
  <p:notesTextViewPr>
    <p:cViewPr>
      <p:scale>
        <a:sx n="1" d="1"/>
        <a:sy n="1" d="1"/>
      </p:scale>
      <p:origin x="0" y="0"/>
    </p:cViewPr>
  </p:notesTextViewPr>
  <p:sorterViewPr>
    <p:cViewPr>
      <p:scale>
        <a:sx n="66" d="100"/>
        <a:sy n="66" d="100"/>
      </p:scale>
      <p:origin x="0" y="17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2954E6B-92D7-471C-86D8-CCE3032D4FFB}" type="datetimeFigureOut">
              <a:rPr lang="en-US"/>
              <a:pPr>
                <a:defRPr/>
              </a:pPr>
              <a:t>6/2/2022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878445A-AD41-45F0-AA49-3EA387B4EF6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724A3481-1D0A-4D94-BC8A-8FF2ED7B6066}" type="datetimeFigureOut">
              <a:rPr lang="en-IN"/>
              <a:pPr>
                <a:defRPr/>
              </a:pPr>
              <a:t>02-06-2022</a:t>
            </a:fld>
            <a:endParaRPr lang="en-IN"/>
          </a:p>
        </p:txBody>
      </p:sp>
      <p:sp>
        <p:nvSpPr>
          <p:cNvPr id="7" name="Footer Placeholder 19"/>
          <p:cNvSpPr>
            <a:spLocks noGrp="1"/>
          </p:cNvSpPr>
          <p:nvPr>
            <p:ph type="ftr" sz="quarter" idx="11"/>
          </p:nvPr>
        </p:nvSpPr>
        <p:spPr/>
        <p:txBody>
          <a:bodyPr/>
          <a:lstStyle>
            <a:lvl1pPr>
              <a:defRPr/>
            </a:lvl1pPr>
            <a:extLst/>
          </a:lstStyle>
          <a:p>
            <a:pPr>
              <a:defRPr/>
            </a:pPr>
            <a:endParaRPr lang="en-IN"/>
          </a:p>
        </p:txBody>
      </p:sp>
      <p:sp>
        <p:nvSpPr>
          <p:cNvPr id="8" name="Slide Number Placeholder 9"/>
          <p:cNvSpPr>
            <a:spLocks noGrp="1"/>
          </p:cNvSpPr>
          <p:nvPr>
            <p:ph type="sldNum" sz="quarter" idx="12"/>
          </p:nvPr>
        </p:nvSpPr>
        <p:spPr/>
        <p:txBody>
          <a:bodyPr/>
          <a:lstStyle>
            <a:lvl1pPr>
              <a:defRPr/>
            </a:lvl1pPr>
            <a:extLst/>
          </a:lstStyle>
          <a:p>
            <a:pPr>
              <a:defRPr/>
            </a:pPr>
            <a:fld id="{CF7D24E9-95C7-4F2D-B229-5E3FC1DD4C4F}"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611E086-3705-4E77-B48D-4E289B1C2AF0}" type="datetimeFigureOut">
              <a:rPr lang="en-IN"/>
              <a:pPr>
                <a:defRPr/>
              </a:pPr>
              <a:t>02-06-2022</a:t>
            </a:fld>
            <a:endParaRPr lang="en-IN"/>
          </a:p>
        </p:txBody>
      </p:sp>
      <p:sp>
        <p:nvSpPr>
          <p:cNvPr id="5" name="Footer Placeholder 9"/>
          <p:cNvSpPr>
            <a:spLocks noGrp="1"/>
          </p:cNvSpPr>
          <p:nvPr>
            <p:ph type="ftr" sz="quarter" idx="11"/>
          </p:nvPr>
        </p:nvSpPr>
        <p:spPr/>
        <p:txBody>
          <a:bodyPr/>
          <a:lstStyle>
            <a:lvl1pPr>
              <a:defRPr/>
            </a:lvl1pPr>
          </a:lstStyle>
          <a:p>
            <a:pPr>
              <a:defRPr/>
            </a:pPr>
            <a:endParaRPr lang="en-IN"/>
          </a:p>
        </p:txBody>
      </p:sp>
      <p:sp>
        <p:nvSpPr>
          <p:cNvPr id="6" name="Slide Number Placeholder 21"/>
          <p:cNvSpPr>
            <a:spLocks noGrp="1"/>
          </p:cNvSpPr>
          <p:nvPr>
            <p:ph type="sldNum" sz="quarter" idx="12"/>
          </p:nvPr>
        </p:nvSpPr>
        <p:spPr/>
        <p:txBody>
          <a:bodyPr/>
          <a:lstStyle>
            <a:lvl1pPr>
              <a:defRPr/>
            </a:lvl1pPr>
          </a:lstStyle>
          <a:p>
            <a:pPr>
              <a:defRPr/>
            </a:pPr>
            <a:fld id="{5DC5BFB2-6368-4ECA-BB80-64270444D47F}"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B9897CA-7177-474A-A67D-F582B84E786C}" type="datetimeFigureOut">
              <a:rPr lang="en-IN"/>
              <a:pPr>
                <a:defRPr/>
              </a:pPr>
              <a:t>02-06-2022</a:t>
            </a:fld>
            <a:endParaRPr lang="en-IN"/>
          </a:p>
        </p:txBody>
      </p:sp>
      <p:sp>
        <p:nvSpPr>
          <p:cNvPr id="5" name="Footer Placeholder 9"/>
          <p:cNvSpPr>
            <a:spLocks noGrp="1"/>
          </p:cNvSpPr>
          <p:nvPr>
            <p:ph type="ftr" sz="quarter" idx="11"/>
          </p:nvPr>
        </p:nvSpPr>
        <p:spPr/>
        <p:txBody>
          <a:bodyPr/>
          <a:lstStyle>
            <a:lvl1pPr>
              <a:defRPr/>
            </a:lvl1pPr>
          </a:lstStyle>
          <a:p>
            <a:pPr>
              <a:defRPr/>
            </a:pPr>
            <a:endParaRPr lang="en-IN"/>
          </a:p>
        </p:txBody>
      </p:sp>
      <p:sp>
        <p:nvSpPr>
          <p:cNvPr id="6" name="Slide Number Placeholder 21"/>
          <p:cNvSpPr>
            <a:spLocks noGrp="1"/>
          </p:cNvSpPr>
          <p:nvPr>
            <p:ph type="sldNum" sz="quarter" idx="12"/>
          </p:nvPr>
        </p:nvSpPr>
        <p:spPr/>
        <p:txBody>
          <a:bodyPr/>
          <a:lstStyle>
            <a:lvl1pPr>
              <a:defRPr/>
            </a:lvl1pPr>
          </a:lstStyle>
          <a:p>
            <a:pPr>
              <a:defRPr/>
            </a:pPr>
            <a:fld id="{78E0FC74-F7F3-4304-A3F9-DB430C392201}"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0054B8B-C83B-412E-BC89-03E849C51885}" type="datetimeFigureOut">
              <a:rPr lang="en-IN"/>
              <a:pPr>
                <a:defRPr/>
              </a:pPr>
              <a:t>02-06-2022</a:t>
            </a:fld>
            <a:endParaRPr lang="en-IN"/>
          </a:p>
        </p:txBody>
      </p:sp>
      <p:sp>
        <p:nvSpPr>
          <p:cNvPr id="5" name="Footer Placeholder 9"/>
          <p:cNvSpPr>
            <a:spLocks noGrp="1"/>
          </p:cNvSpPr>
          <p:nvPr>
            <p:ph type="ftr" sz="quarter" idx="11"/>
          </p:nvPr>
        </p:nvSpPr>
        <p:spPr/>
        <p:txBody>
          <a:bodyPr/>
          <a:lstStyle>
            <a:lvl1pPr>
              <a:defRPr/>
            </a:lvl1pPr>
          </a:lstStyle>
          <a:p>
            <a:pPr>
              <a:defRPr/>
            </a:pPr>
            <a:endParaRPr lang="en-IN"/>
          </a:p>
        </p:txBody>
      </p:sp>
      <p:sp>
        <p:nvSpPr>
          <p:cNvPr id="6" name="Slide Number Placeholder 21"/>
          <p:cNvSpPr>
            <a:spLocks noGrp="1"/>
          </p:cNvSpPr>
          <p:nvPr>
            <p:ph type="sldNum" sz="quarter" idx="12"/>
          </p:nvPr>
        </p:nvSpPr>
        <p:spPr/>
        <p:txBody>
          <a:bodyPr/>
          <a:lstStyle>
            <a:lvl1pPr>
              <a:defRPr/>
            </a:lvl1pPr>
          </a:lstStyle>
          <a:p>
            <a:pPr>
              <a:defRPr/>
            </a:pPr>
            <a:fld id="{46D5F670-4DEF-494B-B4C6-32590B581AA0}"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4887AF3C-E640-4AB5-B4BF-B3C46D4A5233}" type="datetimeFigureOut">
              <a:rPr lang="en-IN"/>
              <a:pPr>
                <a:defRPr/>
              </a:pPr>
              <a:t>02-06-2022</a:t>
            </a:fld>
            <a:endParaRPr lang="en-IN"/>
          </a:p>
        </p:txBody>
      </p:sp>
      <p:sp>
        <p:nvSpPr>
          <p:cNvPr id="9" name="Footer Placeholder 4"/>
          <p:cNvSpPr>
            <a:spLocks noGrp="1"/>
          </p:cNvSpPr>
          <p:nvPr>
            <p:ph type="ftr" sz="quarter" idx="11"/>
          </p:nvPr>
        </p:nvSpPr>
        <p:spPr/>
        <p:txBody>
          <a:bodyPr/>
          <a:lstStyle>
            <a:lvl1pPr>
              <a:defRPr/>
            </a:lvl1pPr>
            <a:extLst/>
          </a:lstStyle>
          <a:p>
            <a:pPr>
              <a:defRPr/>
            </a:pPr>
            <a:endParaRPr lang="en-IN"/>
          </a:p>
        </p:txBody>
      </p:sp>
      <p:sp>
        <p:nvSpPr>
          <p:cNvPr id="10" name="Slide Number Placeholder 5"/>
          <p:cNvSpPr>
            <a:spLocks noGrp="1"/>
          </p:cNvSpPr>
          <p:nvPr>
            <p:ph type="sldNum" sz="quarter" idx="12"/>
          </p:nvPr>
        </p:nvSpPr>
        <p:spPr/>
        <p:txBody>
          <a:bodyPr/>
          <a:lstStyle>
            <a:lvl1pPr>
              <a:defRPr/>
            </a:lvl1pPr>
            <a:extLst/>
          </a:lstStyle>
          <a:p>
            <a:pPr>
              <a:defRPr/>
            </a:pPr>
            <a:fld id="{0F12C7DF-D31F-4A75-A718-E8196B9965FB}"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279CBAEA-89C5-46D6-B66A-BBC6DFCDD949}" type="datetimeFigureOut">
              <a:rPr lang="en-IN"/>
              <a:pPr>
                <a:defRPr/>
              </a:pPr>
              <a:t>02-06-2022</a:t>
            </a:fld>
            <a:endParaRPr lang="en-IN"/>
          </a:p>
        </p:txBody>
      </p:sp>
      <p:sp>
        <p:nvSpPr>
          <p:cNvPr id="6" name="Footer Placeholder 9"/>
          <p:cNvSpPr>
            <a:spLocks noGrp="1"/>
          </p:cNvSpPr>
          <p:nvPr>
            <p:ph type="ftr" sz="quarter" idx="11"/>
          </p:nvPr>
        </p:nvSpPr>
        <p:spPr/>
        <p:txBody>
          <a:bodyPr/>
          <a:lstStyle>
            <a:lvl1pPr>
              <a:defRPr/>
            </a:lvl1pPr>
          </a:lstStyle>
          <a:p>
            <a:pPr>
              <a:defRPr/>
            </a:pPr>
            <a:endParaRPr lang="en-IN"/>
          </a:p>
        </p:txBody>
      </p:sp>
      <p:sp>
        <p:nvSpPr>
          <p:cNvPr id="7" name="Slide Number Placeholder 21"/>
          <p:cNvSpPr>
            <a:spLocks noGrp="1"/>
          </p:cNvSpPr>
          <p:nvPr>
            <p:ph type="sldNum" sz="quarter" idx="12"/>
          </p:nvPr>
        </p:nvSpPr>
        <p:spPr/>
        <p:txBody>
          <a:bodyPr/>
          <a:lstStyle>
            <a:lvl1pPr>
              <a:defRPr/>
            </a:lvl1pPr>
          </a:lstStyle>
          <a:p>
            <a:pPr>
              <a:defRPr/>
            </a:pPr>
            <a:fld id="{29E3CB2E-A0C4-4440-98A6-A3278C311510}"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8B5F8CF-FE9E-49FF-ADBC-3720C5554244}" type="datetimeFigureOut">
              <a:rPr lang="en-IN"/>
              <a:pPr>
                <a:defRPr/>
              </a:pPr>
              <a:t>02-06-2022</a:t>
            </a:fld>
            <a:endParaRPr lang="en-IN"/>
          </a:p>
        </p:txBody>
      </p:sp>
      <p:sp>
        <p:nvSpPr>
          <p:cNvPr id="8" name="Footer Placeholder 7"/>
          <p:cNvSpPr>
            <a:spLocks noGrp="1"/>
          </p:cNvSpPr>
          <p:nvPr>
            <p:ph type="ftr" sz="quarter" idx="11"/>
          </p:nvPr>
        </p:nvSpPr>
        <p:spPr/>
        <p:txBody>
          <a:bodyPr/>
          <a:lstStyle>
            <a:lvl1pPr>
              <a:defRPr/>
            </a:lvl1pPr>
            <a:extLst/>
          </a:lstStyle>
          <a:p>
            <a:pPr>
              <a:defRPr/>
            </a:pPr>
            <a:endParaRPr lang="en-IN"/>
          </a:p>
        </p:txBody>
      </p:sp>
      <p:sp>
        <p:nvSpPr>
          <p:cNvPr id="9" name="Slide Number Placeholder 8"/>
          <p:cNvSpPr>
            <a:spLocks noGrp="1"/>
          </p:cNvSpPr>
          <p:nvPr>
            <p:ph type="sldNum" sz="quarter" idx="12"/>
          </p:nvPr>
        </p:nvSpPr>
        <p:spPr/>
        <p:txBody>
          <a:bodyPr/>
          <a:lstStyle>
            <a:lvl1pPr>
              <a:defRPr/>
            </a:lvl1pPr>
            <a:extLst/>
          </a:lstStyle>
          <a:p>
            <a:pPr>
              <a:defRPr/>
            </a:pPr>
            <a:fld id="{8A6E8BC0-3A84-432B-8D17-377C5E49EC36}"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615E068-EBC0-429F-A5EA-3D1E631D95A9}" type="datetimeFigureOut">
              <a:rPr lang="en-IN"/>
              <a:pPr>
                <a:defRPr/>
              </a:pPr>
              <a:t>02-06-2022</a:t>
            </a:fld>
            <a:endParaRPr lang="en-IN"/>
          </a:p>
        </p:txBody>
      </p:sp>
      <p:sp>
        <p:nvSpPr>
          <p:cNvPr id="4" name="Footer Placeholder 9"/>
          <p:cNvSpPr>
            <a:spLocks noGrp="1"/>
          </p:cNvSpPr>
          <p:nvPr>
            <p:ph type="ftr" sz="quarter" idx="11"/>
          </p:nvPr>
        </p:nvSpPr>
        <p:spPr/>
        <p:txBody>
          <a:bodyPr/>
          <a:lstStyle>
            <a:lvl1pPr>
              <a:defRPr/>
            </a:lvl1pPr>
          </a:lstStyle>
          <a:p>
            <a:pPr>
              <a:defRPr/>
            </a:pPr>
            <a:endParaRPr lang="en-IN"/>
          </a:p>
        </p:txBody>
      </p:sp>
      <p:sp>
        <p:nvSpPr>
          <p:cNvPr id="5" name="Slide Number Placeholder 21"/>
          <p:cNvSpPr>
            <a:spLocks noGrp="1"/>
          </p:cNvSpPr>
          <p:nvPr>
            <p:ph type="sldNum" sz="quarter" idx="12"/>
          </p:nvPr>
        </p:nvSpPr>
        <p:spPr/>
        <p:txBody>
          <a:bodyPr/>
          <a:lstStyle>
            <a:lvl1pPr>
              <a:defRPr/>
            </a:lvl1pPr>
          </a:lstStyle>
          <a:p>
            <a:pPr>
              <a:defRPr/>
            </a:pPr>
            <a:fld id="{CF5FE26C-1243-4D7A-A2AE-41B6F35A6DBF}"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extLst/>
          </a:lstStyle>
          <a:p>
            <a:pPr>
              <a:defRPr/>
            </a:pPr>
            <a:fld id="{D9CD9AE8-A8CA-4074-A324-981ED87A7DD2}" type="datetimeFigureOut">
              <a:rPr lang="en-IN"/>
              <a:pPr>
                <a:defRPr/>
              </a:pPr>
              <a:t>02-06-2022</a:t>
            </a:fld>
            <a:endParaRPr lang="en-IN"/>
          </a:p>
        </p:txBody>
      </p:sp>
      <p:sp>
        <p:nvSpPr>
          <p:cNvPr id="5" name="Footer Placeholder 2"/>
          <p:cNvSpPr>
            <a:spLocks noGrp="1"/>
          </p:cNvSpPr>
          <p:nvPr>
            <p:ph type="ftr" sz="quarter" idx="11"/>
          </p:nvPr>
        </p:nvSpPr>
        <p:spPr/>
        <p:txBody>
          <a:bodyPr/>
          <a:lstStyle>
            <a:lvl1pPr>
              <a:defRPr/>
            </a:lvl1pPr>
            <a:extLst/>
          </a:lstStyle>
          <a:p>
            <a:pPr>
              <a:defRPr/>
            </a:pPr>
            <a:endParaRPr lang="en-IN"/>
          </a:p>
        </p:txBody>
      </p:sp>
      <p:sp>
        <p:nvSpPr>
          <p:cNvPr id="6" name="Slide Number Placeholder 3"/>
          <p:cNvSpPr>
            <a:spLocks noGrp="1"/>
          </p:cNvSpPr>
          <p:nvPr>
            <p:ph type="sldNum" sz="quarter" idx="12"/>
          </p:nvPr>
        </p:nvSpPr>
        <p:spPr/>
        <p:txBody>
          <a:bodyPr/>
          <a:lstStyle>
            <a:lvl1pPr>
              <a:defRPr/>
            </a:lvl1pPr>
            <a:extLst/>
          </a:lstStyle>
          <a:p>
            <a:pPr>
              <a:defRPr/>
            </a:pPr>
            <a:fld id="{80395A58-A9CE-44AA-B96D-2331A4C52F3B}"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B07DFBF-D8EA-4B9B-A681-DD8D2148F3E9}" type="datetimeFigureOut">
              <a:rPr lang="en-IN"/>
              <a:pPr>
                <a:defRPr/>
              </a:pPr>
              <a:t>02-06-2022</a:t>
            </a:fld>
            <a:endParaRPr lang="en-IN"/>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extLst/>
          </a:lstStyle>
          <a:p>
            <a:pPr>
              <a:defRPr/>
            </a:pPr>
            <a:fld id="{CADAEEA4-DE2A-4FBA-A435-C55CEE2E9C5A}"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eaLnBrk="1" hangingPunct="1">
              <a:lnSpc>
                <a:spcPts val="3000"/>
              </a:lnSpc>
              <a:spcBef>
                <a:spcPts val="600"/>
              </a:spcBef>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261B5D77-131A-44E4-9E83-461AF8D26015}" type="datetimeFigureOut">
              <a:rPr lang="en-IN"/>
              <a:pPr>
                <a:defRPr/>
              </a:pPr>
              <a:t>02-06-2022</a:t>
            </a:fld>
            <a:endParaRPr lang="en-IN"/>
          </a:p>
        </p:txBody>
      </p:sp>
      <p:sp>
        <p:nvSpPr>
          <p:cNvPr id="9" name="Footer Placeholder 5"/>
          <p:cNvSpPr>
            <a:spLocks noGrp="1"/>
          </p:cNvSpPr>
          <p:nvPr>
            <p:ph type="ftr" sz="quarter" idx="11"/>
          </p:nvPr>
        </p:nvSpPr>
        <p:spPr/>
        <p:txBody>
          <a:bodyPr/>
          <a:lstStyle>
            <a:lvl1pPr>
              <a:defRPr/>
            </a:lvl1pPr>
            <a:extLst/>
          </a:lstStyle>
          <a:p>
            <a:pPr>
              <a:defRPr/>
            </a:pPr>
            <a:endParaRPr lang="en-IN"/>
          </a:p>
        </p:txBody>
      </p:sp>
      <p:sp>
        <p:nvSpPr>
          <p:cNvPr id="10" name="Slide Number Placeholder 6"/>
          <p:cNvSpPr>
            <a:spLocks noGrp="1"/>
          </p:cNvSpPr>
          <p:nvPr>
            <p:ph type="sldNum" sz="quarter" idx="12"/>
          </p:nvPr>
        </p:nvSpPr>
        <p:spPr/>
        <p:txBody>
          <a:bodyPr/>
          <a:lstStyle>
            <a:lvl1pPr>
              <a:defRPr/>
            </a:lvl1pPr>
            <a:extLst/>
          </a:lstStyle>
          <a:p>
            <a:pPr>
              <a:defRPr/>
            </a:pPr>
            <a:fld id="{F7D03641-8F67-4359-BBC5-788DD3B6DAD2}"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37C45BD4-DA1C-4DCD-ACCF-08B6CBF64F5A}" type="datetimeFigureOut">
              <a:rPr lang="en-IN"/>
              <a:pPr>
                <a:defRPr/>
              </a:pPr>
              <a:t>02-06-2022</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IN"/>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29156D0-C9F3-454D-85EA-C0DE6AE26333}" type="slidenum">
              <a:rPr lang="en-IN"/>
              <a:pPr>
                <a:defRPr/>
              </a:pPr>
              <a:t>‹#›</a:t>
            </a:fld>
            <a:endParaRPr lang="en-IN"/>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29" r:id="rId1"/>
    <p:sldLayoutId id="2147483724" r:id="rId2"/>
    <p:sldLayoutId id="2147483730" r:id="rId3"/>
    <p:sldLayoutId id="2147483725" r:id="rId4"/>
    <p:sldLayoutId id="2147483731" r:id="rId5"/>
    <p:sldLayoutId id="2147483726" r:id="rId6"/>
    <p:sldLayoutId id="2147483732" r:id="rId7"/>
    <p:sldLayoutId id="2147483733" r:id="rId8"/>
    <p:sldLayoutId id="2147483734" r:id="rId9"/>
    <p:sldLayoutId id="2147483727" r:id="rId10"/>
    <p:sldLayoutId id="214748372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noChangeArrowheads="1"/>
          </p:cNvSpPr>
          <p:nvPr>
            <p:ph type="ctrTitle"/>
          </p:nvPr>
        </p:nvSpPr>
        <p:spPr>
          <a:xfrm>
            <a:off x="1212001" y="2073453"/>
            <a:ext cx="7407275" cy="1471612"/>
          </a:xfrm>
        </p:spPr>
        <p:txBody>
          <a:bodyPr>
            <a:normAutofit fontScale="90000"/>
          </a:bodyPr>
          <a:lstStyle/>
          <a:p>
            <a:pPr algn="ctr" eaLnBrk="1" fontAlgn="auto" hangingPunct="1">
              <a:spcAft>
                <a:spcPts val="0"/>
              </a:spcAft>
              <a:defRPr/>
            </a:pPr>
            <a:r>
              <a:rPr lang="en-IN" dirty="0" smtClean="0">
                <a:solidFill>
                  <a:srgbClr val="0070C0"/>
                </a:solidFill>
              </a:rPr>
              <a:t>Implementation of </a:t>
            </a:r>
            <a:br>
              <a:rPr lang="en-IN" dirty="0" smtClean="0">
                <a:solidFill>
                  <a:srgbClr val="0070C0"/>
                </a:solidFill>
              </a:rPr>
            </a:br>
            <a:r>
              <a:rPr lang="en-IN" dirty="0" smtClean="0">
                <a:solidFill>
                  <a:srgbClr val="0070C0"/>
                </a:solidFill>
              </a:rPr>
              <a:t>Choice Based Credit </a:t>
            </a:r>
            <a:r>
              <a:rPr lang="en-IN" dirty="0" smtClean="0">
                <a:solidFill>
                  <a:srgbClr val="0070C0"/>
                </a:solidFill>
              </a:rPr>
              <a:t>System</a:t>
            </a:r>
            <a:br>
              <a:rPr lang="en-IN" dirty="0" smtClean="0">
                <a:solidFill>
                  <a:srgbClr val="0070C0"/>
                </a:solidFill>
              </a:rPr>
            </a:br>
            <a:r>
              <a:rPr lang="en-IN" dirty="0" smtClean="0">
                <a:solidFill>
                  <a:srgbClr val="0070C0"/>
                </a:solidFill>
              </a:rPr>
              <a:t>(CBCS)</a:t>
            </a:r>
            <a:endParaRPr lang="en-IN" dirty="0" smtClean="0">
              <a:solidFill>
                <a:srgbClr val="0070C0"/>
              </a:solidFill>
            </a:endParaRPr>
          </a:p>
        </p:txBody>
      </p:sp>
      <p:sp>
        <p:nvSpPr>
          <p:cNvPr id="3" name="Subtitle 2"/>
          <p:cNvSpPr>
            <a:spLocks noGrp="1"/>
          </p:cNvSpPr>
          <p:nvPr>
            <p:ph type="subTitle" idx="1"/>
          </p:nvPr>
        </p:nvSpPr>
        <p:spPr>
          <a:xfrm>
            <a:off x="1478413" y="4847688"/>
            <a:ext cx="6858000" cy="557694"/>
          </a:xfrm>
        </p:spPr>
        <p:txBody>
          <a:bodyPr rtlCol="0">
            <a:normAutofit/>
          </a:bodyPr>
          <a:lstStyle/>
          <a:p>
            <a:pPr algn="ctr" eaLnBrk="1" fontAlgn="auto" hangingPunct="1">
              <a:spcAft>
                <a:spcPts val="0"/>
              </a:spcAft>
              <a:buFont typeface="Arial" panose="020B0604020202020204" pitchFamily="34" charset="0"/>
              <a:buNone/>
              <a:defRPr/>
            </a:pPr>
            <a:r>
              <a:rPr lang="en-IN" sz="2200" b="1" dirty="0"/>
              <a:t>Dr. </a:t>
            </a:r>
            <a:r>
              <a:rPr lang="en-IN" sz="2200" b="1" dirty="0" smtClean="0"/>
              <a:t> </a:t>
            </a:r>
            <a:r>
              <a:rPr lang="en-IN" sz="2200" b="1" dirty="0" err="1" smtClean="0"/>
              <a:t>Anant</a:t>
            </a:r>
            <a:r>
              <a:rPr lang="en-IN" sz="2200" b="1" dirty="0" smtClean="0"/>
              <a:t> </a:t>
            </a:r>
            <a:r>
              <a:rPr lang="en-IN" sz="2200" b="1" dirty="0"/>
              <a:t>B. Marathe</a:t>
            </a:r>
          </a:p>
          <a:p>
            <a:pPr eaLnBrk="1" fontAlgn="auto" hangingPunct="1">
              <a:spcAft>
                <a:spcPts val="0"/>
              </a:spcAft>
              <a:buFont typeface="Arial" panose="020B0604020202020204" pitchFamily="34" charset="0"/>
              <a:buNone/>
              <a:defRPr/>
            </a:pP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1722" y="219919"/>
            <a:ext cx="7523544" cy="6028481"/>
          </a:xfrm>
        </p:spPr>
        <p:txBody>
          <a:bodyPr/>
          <a:lstStyle/>
          <a:p>
            <a:pPr lvl="0" algn="just"/>
            <a:r>
              <a:rPr lang="en-US" sz="2200" b="1" dirty="0" smtClean="0"/>
              <a:t>MOOC </a:t>
            </a:r>
            <a:r>
              <a:rPr lang="en-US" sz="2200" b="1" dirty="0" smtClean="0"/>
              <a:t>:- </a:t>
            </a:r>
            <a:r>
              <a:rPr lang="en-US" sz="2200" dirty="0" smtClean="0"/>
              <a:t>The </a:t>
            </a:r>
            <a:r>
              <a:rPr lang="en-US" sz="2200" dirty="0" smtClean="0"/>
              <a:t>students may opt MOOC courses identified by the teacher/mentor/faculty member and maximum </a:t>
            </a:r>
            <a:r>
              <a:rPr lang="en-US" sz="2200" i="1" u="sng" dirty="0" smtClean="0"/>
              <a:t>5 credits </a:t>
            </a:r>
            <a:r>
              <a:rPr lang="en-US" sz="2200" dirty="0" smtClean="0"/>
              <a:t>may be earned by the students after successful completion of these MOOC courses with a minimum 75 hours of course for  on different online training platforms. </a:t>
            </a:r>
            <a:endParaRPr lang="en-US" sz="2200" dirty="0" smtClean="0"/>
          </a:p>
          <a:p>
            <a:pPr lvl="0" algn="just"/>
            <a:r>
              <a:rPr lang="en-US" sz="2200" dirty="0" smtClean="0"/>
              <a:t>The </a:t>
            </a:r>
            <a:r>
              <a:rPr lang="en-US" sz="2200" dirty="0" smtClean="0"/>
              <a:t>concerned teacher / faculty member shall act as a mentor and based on the students’ performance in the course, the teacher/mentor/faculty member shall award Credits in accordance with the Marks/Grades given by SWAYAM etc. After mapping with University grading system (given separately with exam scheme), the college/institution/ shall communicate them to the university before the start of VI  semester examination</a:t>
            </a:r>
            <a:r>
              <a:rPr lang="en-US" sz="2200" dirty="0" smtClean="0"/>
              <a:t>. </a:t>
            </a:r>
          </a:p>
          <a:p>
            <a:pPr lvl="0" algn="just"/>
            <a:r>
              <a:rPr lang="en-US" sz="2200" dirty="0" smtClean="0"/>
              <a:t>College/University </a:t>
            </a:r>
            <a:r>
              <a:rPr lang="en-US" sz="2200" dirty="0" smtClean="0"/>
              <a:t>department can develop MOOC related to their concerned subject and after the approval of the University, these courses may be offered to the students. These courses shall be of intra- disciplinary as well as inter disciplinary nature.</a:t>
            </a:r>
          </a:p>
          <a:p>
            <a:pPr algn="just"/>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58815"/>
            <a:ext cx="7222763" cy="5889585"/>
          </a:xfrm>
        </p:spPr>
        <p:txBody>
          <a:bodyPr/>
          <a:lstStyle/>
          <a:p>
            <a:pPr lvl="0"/>
            <a:r>
              <a:rPr lang="en-US" sz="2400" b="1" dirty="0" smtClean="0"/>
              <a:t>Extracurricular and co-curricular activities :- </a:t>
            </a:r>
            <a:r>
              <a:rPr lang="en-US" sz="2400" dirty="0" smtClean="0"/>
              <a:t>(In all semesters)</a:t>
            </a:r>
            <a:endParaRPr lang="en-US" sz="1800" dirty="0" smtClean="0"/>
          </a:p>
          <a:p>
            <a:pPr algn="just">
              <a:buNone/>
            </a:pPr>
            <a:r>
              <a:rPr lang="en-US" sz="2200" dirty="0" smtClean="0"/>
              <a:t>The students may earn maximum cumulative 5 credits from the activities as given in Table No.2, 3 &amp;4 after securing rank/ participation at College / University /State/ Zone/ National / International level events</a:t>
            </a:r>
            <a:r>
              <a:rPr lang="en-US" sz="2200" dirty="0" smtClean="0"/>
              <a:t>.</a:t>
            </a:r>
          </a:p>
          <a:p>
            <a:pPr algn="just">
              <a:buNone/>
            </a:pPr>
            <a:r>
              <a:rPr lang="en-US" sz="2200" dirty="0" smtClean="0"/>
              <a:t> </a:t>
            </a:r>
            <a:r>
              <a:rPr lang="en-US" sz="2200" dirty="0" smtClean="0"/>
              <a:t>These credits shall be transferred in option to Open Elective Course (OEC) so that these performers shall be given relaxation from undertaking this course</a:t>
            </a:r>
            <a:r>
              <a:rPr lang="en-US" sz="2200" dirty="0" smtClean="0"/>
              <a:t>.</a:t>
            </a:r>
          </a:p>
          <a:p>
            <a:pPr algn="just">
              <a:buNone/>
            </a:pPr>
            <a:r>
              <a:rPr lang="en-US" sz="2200" dirty="0" smtClean="0"/>
              <a:t> </a:t>
            </a:r>
            <a:r>
              <a:rPr lang="en-US" sz="2200" dirty="0" smtClean="0"/>
              <a:t>These credits can be earned during the entire degree course period but before the start of VI </a:t>
            </a:r>
            <a:r>
              <a:rPr lang="en-US" sz="2200" dirty="0" err="1" smtClean="0"/>
              <a:t>Sem</a:t>
            </a:r>
            <a:r>
              <a:rPr lang="en-US" sz="2200" dirty="0" smtClean="0"/>
              <a:t> examination. </a:t>
            </a:r>
            <a:endParaRPr lang="en-US" sz="2200" dirty="0" smtClean="0"/>
          </a:p>
          <a:p>
            <a:pPr algn="just">
              <a:buNone/>
            </a:pPr>
            <a:r>
              <a:rPr lang="en-US" sz="2200" dirty="0" smtClean="0"/>
              <a:t>These </a:t>
            </a:r>
            <a:r>
              <a:rPr lang="en-US" sz="2200" dirty="0" smtClean="0"/>
              <a:t>credits will be reflected in the final semester Grade Report. The mentor/ concerned teacher/faculty member shall award the Credits to the student based on his/her performance and college / Institution/university department</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68350"/>
          </a:xfrm>
        </p:spPr>
        <p:txBody>
          <a:bodyPr rtlCol="0">
            <a:noAutofit/>
          </a:bodyPr>
          <a:lstStyle/>
          <a:p>
            <a:pPr eaLnBrk="1" fontAlgn="auto" hangingPunct="1">
              <a:spcAft>
                <a:spcPts val="0"/>
              </a:spcAft>
              <a:defRPr/>
            </a:pPr>
            <a:r>
              <a:rPr lang="en-US" sz="2400" b="1" dirty="0" smtClean="0">
                <a:solidFill>
                  <a:schemeClr val="tx2">
                    <a:satMod val="130000"/>
                  </a:schemeClr>
                </a:solidFill>
                <a:latin typeface="Calibri" panose="020F0502020204030204" pitchFamily="34" charset="0"/>
                <a:cs typeface="Mangal" panose="02040503050203030202" pitchFamily="18" charset="0"/>
              </a:rPr>
              <a:t>                             </a:t>
            </a:r>
            <a:r>
              <a:rPr lang="en-US" sz="2400" b="1" dirty="0">
                <a:solidFill>
                  <a:schemeClr val="tx2">
                    <a:satMod val="130000"/>
                  </a:schemeClr>
                </a:solidFill>
                <a:latin typeface="Calibri" panose="020F0502020204030204" pitchFamily="34" charset="0"/>
                <a:cs typeface="Mangal" panose="02040503050203030202" pitchFamily="18" charset="0"/>
              </a:rPr>
              <a:t>Comprehensive Credit Distribution</a:t>
            </a:r>
            <a:r>
              <a:rPr lang="en-IN" sz="2400" b="1" dirty="0">
                <a:solidFill>
                  <a:schemeClr val="tx2">
                    <a:satMod val="130000"/>
                  </a:schemeClr>
                </a:solidFill>
                <a:latin typeface="Times New Roman" panose="02020603050405020304" pitchFamily="18" charset="0"/>
                <a:cs typeface="Mangal" panose="02040503050203030202" pitchFamily="18" charset="0"/>
              </a:rPr>
              <a:t/>
            </a:r>
            <a:br>
              <a:rPr lang="en-IN" sz="2400" b="1" dirty="0">
                <a:solidFill>
                  <a:schemeClr val="tx2">
                    <a:satMod val="130000"/>
                  </a:schemeClr>
                </a:solidFill>
                <a:latin typeface="Times New Roman" panose="02020603050405020304" pitchFamily="18" charset="0"/>
                <a:cs typeface="Mangal" panose="02040503050203030202" pitchFamily="18" charset="0"/>
              </a:rPr>
            </a:br>
            <a:endParaRPr lang="en-IN" sz="4800" dirty="0">
              <a:solidFill>
                <a:schemeClr val="tx2">
                  <a:satMod val="130000"/>
                </a:schemeClr>
              </a:solidFill>
            </a:endParaRPr>
          </a:p>
        </p:txBody>
      </p:sp>
      <p:graphicFrame>
        <p:nvGraphicFramePr>
          <p:cNvPr id="4" name="Table 3"/>
          <p:cNvGraphicFramePr>
            <a:graphicFrameLocks noGrp="1"/>
          </p:cNvGraphicFramePr>
          <p:nvPr/>
        </p:nvGraphicFramePr>
        <p:xfrm>
          <a:off x="188913" y="715963"/>
          <a:ext cx="8796337" cy="5978147"/>
        </p:xfrm>
        <a:graphic>
          <a:graphicData uri="http://schemas.openxmlformats.org/drawingml/2006/table">
            <a:tbl>
              <a:tblPr/>
              <a:tblGrid>
                <a:gridCol w="668337"/>
                <a:gridCol w="3144838"/>
                <a:gridCol w="668337"/>
                <a:gridCol w="663575"/>
                <a:gridCol w="665163"/>
                <a:gridCol w="1063625"/>
                <a:gridCol w="1062037"/>
                <a:gridCol w="860425"/>
              </a:tblGrid>
              <a:tr h="214313">
                <a:tc rowSpan="2">
                  <a:txBody>
                    <a:bodyPr/>
                    <a:lstStyle/>
                    <a:p>
                      <a:pPr marL="0" marR="0" lvl="0" indent="0" algn="l" defTabSz="914400" rtl="0" eaLnBrk="1" fontAlgn="base" latinLnBrk="0" hangingPunct="1">
                        <a:lnSpc>
                          <a:spcPct val="107000"/>
                        </a:lnSpc>
                        <a:spcBef>
                          <a:spcPts val="25"/>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ts val="1138"/>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S.</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ts val="1138"/>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N.</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rowSpan="2">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Activities</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gridSpan="6">
                  <a:txBody>
                    <a:bodyPr/>
                    <a:lstStyle/>
                    <a:p>
                      <a:pPr marL="760413"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Credits at Levels</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7675">
                <a:tc vMerge="1">
                  <a:txBody>
                    <a:bodyPr/>
                    <a:lstStyle/>
                    <a:p>
                      <a:endParaRPr lang="en-US"/>
                    </a:p>
                  </a:txBody>
                  <a:tcPr/>
                </a:tc>
                <a:tc vMerge="1">
                  <a:txBody>
                    <a:bodyPr/>
                    <a:lstStyle/>
                    <a:p>
                      <a:endParaRPr lang="en-US"/>
                    </a:p>
                  </a:txBody>
                  <a:tcPr/>
                </a:tc>
                <a:tc>
                  <a:txBody>
                    <a:bodyPr/>
                    <a:lstStyle/>
                    <a:p>
                      <a:pPr marL="3175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College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47638" marR="0" lvl="0" indent="-109538"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Univer- sity</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44450" marR="0" lvl="0" indent="60325"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State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6988"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Zone if exist</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06363" marR="0" lvl="0" indent="12700"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Nat ional</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06363" marR="0" lvl="0" indent="12700" algn="just"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International if exist</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192088">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575" marR="0" lvl="0" indent="0" algn="l" defTabSz="914400" rtl="0" eaLnBrk="1" fontAlgn="base" latinLnBrk="0" hangingPunct="1">
                        <a:lnSpc>
                          <a:spcPct val="107000"/>
                        </a:lnSpc>
                        <a:spcBef>
                          <a:spcPct val="0"/>
                        </a:spcBef>
                        <a:spcAft>
                          <a:spcPct val="0"/>
                        </a:spcAft>
                        <a:buClrTx/>
                        <a:buSzTx/>
                        <a:buFontTx/>
                        <a:buNone/>
                        <a:tabLst/>
                      </a:pPr>
                      <a:r>
                        <a:rPr kumimoji="0" lang="en-US" sz="1200" b="1" i="0" u="none" strike="noStrike" cap="none" normalizeH="0" baseline="0" dirty="0" err="1" smtClean="0">
                          <a:ln>
                            <a:noFill/>
                          </a:ln>
                          <a:solidFill>
                            <a:srgbClr val="000000"/>
                          </a:solidFill>
                          <a:effectLst/>
                          <a:latin typeface="Calibri" pitchFamily="34" charset="0"/>
                        </a:rPr>
                        <a:t>Unnat</a:t>
                      </a:r>
                      <a:r>
                        <a:rPr kumimoji="0" lang="en-US" sz="1200" b="1" i="0" u="none" strike="noStrike" cap="none" normalizeH="0" baseline="0" dirty="0" smtClean="0">
                          <a:ln>
                            <a:noFill/>
                          </a:ln>
                          <a:solidFill>
                            <a:srgbClr val="000000"/>
                          </a:solidFill>
                          <a:effectLst/>
                          <a:latin typeface="Calibri" pitchFamily="34" charset="0"/>
                        </a:rPr>
                        <a:t> Bharat </a:t>
                      </a:r>
                      <a:r>
                        <a:rPr kumimoji="0" lang="en-US" sz="1200" b="1" i="0" u="none" strike="noStrike" cap="none" normalizeH="0" baseline="0" dirty="0" err="1" smtClean="0">
                          <a:ln>
                            <a:noFill/>
                          </a:ln>
                          <a:solidFill>
                            <a:srgbClr val="000000"/>
                          </a:solidFill>
                          <a:effectLst/>
                          <a:latin typeface="Calibri" pitchFamily="34" charset="0"/>
                        </a:rPr>
                        <a:t>Abhiyan</a:t>
                      </a:r>
                      <a:r>
                        <a:rPr kumimoji="0" lang="en-US" sz="1200" b="1" i="0" u="none" strike="noStrike" cap="none" normalizeH="0" baseline="0" dirty="0" smtClean="0">
                          <a:ln>
                            <a:noFill/>
                          </a:ln>
                          <a:solidFill>
                            <a:srgbClr val="000000"/>
                          </a:solidFill>
                          <a:effectLst/>
                          <a:latin typeface="Calibri" pitchFamily="34" charset="0"/>
                        </a:rPr>
                        <a:t>[UBA]</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9525"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1</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635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3</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4</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0955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0988"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6</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246063">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575" marR="0" lvl="0" indent="0" algn="l" defTabSz="914400" rtl="0" eaLnBrk="1" fontAlgn="base" latinLnBrk="0" hangingPunct="1">
                        <a:lnSpc>
                          <a:spcPct val="107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Sports activities (see table no. 4)</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9525" marR="0" lvl="0" indent="0" algn="ctr" defTabSz="914400" rtl="0" eaLnBrk="1" fontAlgn="base" latinLnBrk="0" hangingPunct="1">
                        <a:lnSpc>
                          <a:spcPct val="107000"/>
                        </a:lnSpc>
                        <a:spcBef>
                          <a:spcPts val="5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5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1 / 2</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6350" marR="0" lvl="0" indent="0" algn="ctr" defTabSz="914400" rtl="0" eaLnBrk="1" fontAlgn="base" latinLnBrk="0" hangingPunct="1">
                        <a:lnSpc>
                          <a:spcPct val="107000"/>
                        </a:lnSpc>
                        <a:spcBef>
                          <a:spcPts val="5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 / 3</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5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3 / 4</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09550" marR="0" lvl="0" indent="0" algn="ctr" defTabSz="914400" rtl="0" eaLnBrk="1" fontAlgn="base" latinLnBrk="0" hangingPunct="1">
                        <a:lnSpc>
                          <a:spcPct val="107000"/>
                        </a:lnSpc>
                        <a:spcBef>
                          <a:spcPts val="5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4 / 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0988" marR="0" lvl="0" indent="0" algn="ctr" defTabSz="914400" rtl="0" eaLnBrk="1" fontAlgn="base" latinLnBrk="0" hangingPunct="1">
                        <a:lnSpc>
                          <a:spcPct val="107000"/>
                        </a:lnSpc>
                        <a:spcBef>
                          <a:spcPts val="5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 / 6</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179388">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3</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575" marR="0" lvl="0" indent="0" algn="l" defTabSz="914400" rtl="0" eaLnBrk="1" fontAlgn="base" latinLnBrk="0" hangingPunct="1">
                        <a:lnSpc>
                          <a:spcPct val="107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Cultural activities</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9525" marR="0" lvl="0" indent="0" algn="ctr" defTabSz="914400" rtl="0" eaLnBrk="1" fontAlgn="base" latinLnBrk="0" hangingPunct="1">
                        <a:lnSpc>
                          <a:spcPct val="107000"/>
                        </a:lnSpc>
                        <a:spcBef>
                          <a:spcPts val="48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48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2</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6350" marR="0" lvl="0" indent="0" algn="ctr" defTabSz="914400" rtl="0" eaLnBrk="1" fontAlgn="base" latinLnBrk="0" hangingPunct="1">
                        <a:lnSpc>
                          <a:spcPct val="107000"/>
                        </a:lnSpc>
                        <a:spcBef>
                          <a:spcPts val="48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3</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48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4</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09550" marR="0" lvl="0" indent="0" algn="ctr" defTabSz="914400" rtl="0" eaLnBrk="1" fontAlgn="base" latinLnBrk="0" hangingPunct="1">
                        <a:lnSpc>
                          <a:spcPct val="107000"/>
                        </a:lnSpc>
                        <a:spcBef>
                          <a:spcPts val="48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0988" marR="0" lvl="0" indent="0" algn="ctr" defTabSz="914400" rtl="0" eaLnBrk="1" fontAlgn="base" latinLnBrk="0" hangingPunct="1">
                        <a:lnSpc>
                          <a:spcPct val="107000"/>
                        </a:lnSpc>
                        <a:spcBef>
                          <a:spcPts val="48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6</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190500">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4</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575" marR="0" lvl="0" indent="0" algn="l" defTabSz="914400" rtl="0" eaLnBrk="1" fontAlgn="base" latinLnBrk="0" hangingPunct="1">
                        <a:lnSpc>
                          <a:spcPct val="107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N.S.S. activities Camps</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9525"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635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3</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4</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09550"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0988" marR="0" lvl="0" indent="0" algn="ctr" defTabSz="914400" rtl="0" eaLnBrk="1" fontAlgn="base" latinLnBrk="0" hangingPunct="1">
                        <a:lnSpc>
                          <a:spcPct val="107000"/>
                        </a:lnSpc>
                        <a:spcBef>
                          <a:spcPts val="6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6</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130756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575" marR="0" lvl="0" indent="0" algn="l"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Academic activities like review paper presentations, </a:t>
                      </a:r>
                      <a:r>
                        <a:rPr kumimoji="0" lang="en-US" sz="1200" b="1" i="0" u="none" strike="noStrike" cap="none" normalizeH="0" baseline="0" dirty="0" err="1" smtClean="0">
                          <a:ln>
                            <a:noFill/>
                          </a:ln>
                          <a:solidFill>
                            <a:srgbClr val="000000"/>
                          </a:solidFill>
                          <a:effectLst/>
                          <a:latin typeface="Calibri" pitchFamily="34" charset="0"/>
                        </a:rPr>
                        <a:t>Aavishkar</a:t>
                      </a:r>
                      <a:r>
                        <a:rPr kumimoji="0" lang="en-US" sz="1200" b="1" i="0" u="none" strike="noStrike" cap="none" normalizeH="0" baseline="0" dirty="0" smtClean="0">
                          <a:ln>
                            <a:noFill/>
                          </a:ln>
                          <a:solidFill>
                            <a:srgbClr val="000000"/>
                          </a:solidFill>
                          <a:effectLst/>
                          <a:latin typeface="Calibri" pitchFamily="34" charset="0"/>
                        </a:rPr>
                        <a:t>, start-up, </a:t>
                      </a:r>
                      <a:r>
                        <a:rPr kumimoji="0" lang="en-US" sz="1200" b="1" i="0" u="none" strike="noStrike" cap="none" normalizeH="0" baseline="0" dirty="0" err="1" smtClean="0">
                          <a:ln>
                            <a:noFill/>
                          </a:ln>
                          <a:solidFill>
                            <a:srgbClr val="000000"/>
                          </a:solidFill>
                          <a:effectLst/>
                          <a:latin typeface="Calibri" pitchFamily="34" charset="0"/>
                        </a:rPr>
                        <a:t>Hackathon</a:t>
                      </a:r>
                      <a:r>
                        <a:rPr kumimoji="0" lang="en-US" sz="1200" b="1" i="0" u="none" strike="noStrike" cap="none" normalizeH="0" baseline="0" dirty="0" smtClean="0">
                          <a:ln>
                            <a:noFill/>
                          </a:ln>
                          <a:solidFill>
                            <a:srgbClr val="000000"/>
                          </a:solidFill>
                          <a:effectLst/>
                          <a:latin typeface="Calibri" pitchFamily="34" charset="0"/>
                        </a:rPr>
                        <a:t>, Quiz competitions, other curricular, </a:t>
                      </a:r>
                      <a:r>
                        <a:rPr kumimoji="0" lang="en-US" sz="1200" b="1" i="0" u="none" strike="noStrike" cap="none" normalizeH="0" baseline="0" dirty="0" err="1" smtClean="0">
                          <a:ln>
                            <a:noFill/>
                          </a:ln>
                          <a:solidFill>
                            <a:srgbClr val="000000"/>
                          </a:solidFill>
                          <a:effectLst/>
                          <a:latin typeface="Calibri" pitchFamily="34" charset="0"/>
                        </a:rPr>
                        <a:t>coocurricular</a:t>
                      </a:r>
                      <a:r>
                        <a:rPr kumimoji="0" lang="en-US" sz="1200" b="1" i="0" u="none" strike="noStrike" cap="none" normalizeH="0" baseline="0" dirty="0" smtClean="0">
                          <a:ln>
                            <a:noFill/>
                          </a:ln>
                          <a:solidFill>
                            <a:srgbClr val="000000"/>
                          </a:solidFill>
                          <a:effectLst/>
                          <a:latin typeface="Calibri" pitchFamily="34" charset="0"/>
                        </a:rPr>
                        <a:t> activities,  students exchange </a:t>
                      </a:r>
                      <a:r>
                        <a:rPr kumimoji="0" lang="en-US" sz="1200" b="1" i="0" u="none" strike="noStrike" cap="none" normalizeH="0" baseline="0" dirty="0" err="1" smtClean="0">
                          <a:ln>
                            <a:noFill/>
                          </a:ln>
                          <a:solidFill>
                            <a:srgbClr val="000000"/>
                          </a:solidFill>
                          <a:effectLst/>
                          <a:latin typeface="Calibri" pitchFamily="34" charset="0"/>
                        </a:rPr>
                        <a:t>programme</a:t>
                      </a:r>
                      <a:r>
                        <a:rPr kumimoji="0" lang="en-US" sz="1200" b="1" i="0" u="none" strike="noStrike" cap="none" normalizeH="0" baseline="0" dirty="0" smtClean="0">
                          <a:ln>
                            <a:noFill/>
                          </a:ln>
                          <a:solidFill>
                            <a:srgbClr val="000000"/>
                          </a:solidFill>
                          <a:effectLst/>
                          <a:latin typeface="Calibri" pitchFamily="34" charset="0"/>
                        </a:rPr>
                        <a:t> etc.</a:t>
                      </a:r>
                      <a:endParaRPr kumimoji="0" lang="en-IN" sz="1200" b="1" i="0" u="none" strike="noStrike" cap="none" normalizeH="0" baseline="0" dirty="0" smtClean="0">
                        <a:ln>
                          <a:noFill/>
                        </a:ln>
                        <a:solidFill>
                          <a:srgbClr val="000000"/>
                        </a:solidFill>
                        <a:effectLst/>
                        <a:latin typeface="Calibri" pitchFamily="34" charset="0"/>
                      </a:endParaRPr>
                    </a:p>
                    <a:p>
                      <a:pPr marL="28575" marR="0" lvl="0" indent="0" algn="l"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Research Paper published/presented</a:t>
                      </a:r>
                      <a:endParaRPr kumimoji="0" lang="en-IN" sz="1200" b="1" i="0" u="none" strike="noStrike" cap="none" normalizeH="0" baseline="0" dirty="0" smtClean="0">
                        <a:ln>
                          <a:noFill/>
                        </a:ln>
                        <a:solidFill>
                          <a:srgbClr val="000000"/>
                        </a:solidFill>
                        <a:effectLst/>
                        <a:latin typeface="Calibri" pitchFamily="34" charset="0"/>
                      </a:endParaRPr>
                    </a:p>
                    <a:p>
                      <a:pPr marL="28575" marR="0" lvl="0" indent="0" algn="l" defTabSz="914400" rtl="0" eaLnBrk="1" fontAlgn="base" latinLnBrk="0" hangingPunct="1">
                        <a:lnSpc>
                          <a:spcPct val="155000"/>
                        </a:lnSpc>
                        <a:spcBef>
                          <a:spcPct val="0"/>
                        </a:spcBef>
                        <a:spcAft>
                          <a:spcPts val="60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  </a:t>
                      </a:r>
                      <a:endParaRPr kumimoji="0" lang="en-IN" sz="1200" b="1" i="0" u="none" strike="noStrike" cap="none" normalizeH="0" baseline="0" dirty="0" smtClean="0">
                        <a:ln>
                          <a:noFill/>
                        </a:ln>
                        <a:solidFill>
                          <a:srgbClr val="000000"/>
                        </a:solidFill>
                        <a:effectLst/>
                        <a:latin typeface="Calibri" pitchFamily="34" charset="0"/>
                      </a:endParaRPr>
                    </a:p>
                    <a:p>
                      <a:pPr marL="28575" marR="0" lvl="0" indent="0" algn="l"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 </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3</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2</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4</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5</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4</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6</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6</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2105025">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6</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368300" marR="0" lvl="0" indent="0" algn="l" defTabSz="914400" rtl="0" eaLnBrk="1" fontAlgn="base" latinLnBrk="0" hangingPunct="1">
                        <a:lnSpc>
                          <a:spcPct val="155000"/>
                        </a:lnSpc>
                        <a:spcBef>
                          <a:spcPct val="0"/>
                        </a:spcBef>
                        <a:spcAft>
                          <a:spcPts val="60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Participation in Summer school/ Winter School / Short  term course </a:t>
                      </a:r>
                      <a:br>
                        <a:rPr kumimoji="0" lang="en-US" sz="1200" b="1" i="0" u="none" strike="noStrike" cap="none" normalizeH="0" baseline="0" dirty="0" smtClean="0">
                          <a:ln>
                            <a:noFill/>
                          </a:ln>
                          <a:solidFill>
                            <a:srgbClr val="000000"/>
                          </a:solidFill>
                          <a:effectLst/>
                          <a:latin typeface="Calibri" pitchFamily="34" charset="0"/>
                        </a:rPr>
                      </a:br>
                      <a:r>
                        <a:rPr kumimoji="0" lang="en-US" sz="1200" b="1" i="0" u="none" strike="noStrike" cap="none" normalizeH="0" baseline="0" dirty="0" smtClean="0">
                          <a:ln>
                            <a:noFill/>
                          </a:ln>
                          <a:solidFill>
                            <a:srgbClr val="000000"/>
                          </a:solidFill>
                          <a:effectLst/>
                          <a:latin typeface="Calibri" pitchFamily="34" charset="0"/>
                        </a:rPr>
                        <a:t>(not less than 30 hours 1 or 2 weeks duration) </a:t>
                      </a:r>
                      <a:endParaRPr kumimoji="0" lang="en-IN" sz="1200" b="1" i="0" u="none" strike="noStrike" cap="none" normalizeH="0" baseline="0" dirty="0" smtClean="0">
                        <a:ln>
                          <a:noFill/>
                        </a:ln>
                        <a:solidFill>
                          <a:srgbClr val="000000"/>
                        </a:solidFill>
                        <a:effectLst/>
                        <a:latin typeface="Calibri" pitchFamily="34" charset="0"/>
                      </a:endParaRPr>
                    </a:p>
                    <a:p>
                      <a:pPr marL="368300" marR="0" lvl="0" indent="0" algn="l"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(not less than 60 hours 2 or 3 weeks duration)</a:t>
                      </a:r>
                      <a:br>
                        <a:rPr kumimoji="0" lang="en-US" sz="1200" b="1" i="0" u="none" strike="noStrike" cap="none" normalizeH="0" baseline="0" dirty="0" smtClean="0">
                          <a:ln>
                            <a:noFill/>
                          </a:ln>
                          <a:solidFill>
                            <a:srgbClr val="000000"/>
                          </a:solidFill>
                          <a:effectLst/>
                          <a:latin typeface="Calibri" pitchFamily="34" charset="0"/>
                        </a:rPr>
                      </a:br>
                      <a:r>
                        <a:rPr kumimoji="0" lang="en-US" sz="1200" b="1" i="0" u="none" strike="noStrike" cap="none" normalizeH="0" baseline="0" dirty="0" smtClean="0">
                          <a:ln>
                            <a:noFill/>
                          </a:ln>
                          <a:solidFill>
                            <a:srgbClr val="000000"/>
                          </a:solidFill>
                          <a:effectLst/>
                          <a:latin typeface="Calibri" pitchFamily="34" charset="0"/>
                        </a:rPr>
                        <a:t/>
                      </a:r>
                      <a:br>
                        <a:rPr kumimoji="0" lang="en-US" sz="1200" b="1" i="0" u="none" strike="noStrike" cap="none" normalizeH="0" baseline="0" dirty="0" smtClean="0">
                          <a:ln>
                            <a:noFill/>
                          </a:ln>
                          <a:solidFill>
                            <a:srgbClr val="000000"/>
                          </a:solidFill>
                          <a:effectLst/>
                          <a:latin typeface="Calibri" pitchFamily="34" charset="0"/>
                        </a:rPr>
                      </a:br>
                      <a:endParaRPr kumimoji="0" lang="en-IN" sz="1200" b="1" i="0" u="none" strike="noStrike" cap="none" normalizeH="0" baseline="0" dirty="0" smtClean="0">
                        <a:ln>
                          <a:noFill/>
                        </a:ln>
                        <a:solidFill>
                          <a:srgbClr val="000000"/>
                        </a:solidFill>
                        <a:effectLst/>
                        <a:latin typeface="Calibri" pitchFamily="34" charset="0"/>
                      </a:endParaRPr>
                    </a:p>
                    <a:p>
                      <a:pPr marL="368300" marR="0" lvl="0" indent="0" algn="l"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Scientific Surveys, Societal Surveys</a:t>
                      </a:r>
                      <a:br>
                        <a:rPr kumimoji="0" lang="en-US" sz="1200" b="1" i="0" u="none" strike="noStrike" cap="none" normalizeH="0" baseline="0" dirty="0" smtClean="0">
                          <a:ln>
                            <a:noFill/>
                          </a:ln>
                          <a:solidFill>
                            <a:srgbClr val="000000"/>
                          </a:solidFill>
                          <a:effectLst/>
                          <a:latin typeface="Calibri" pitchFamily="34" charset="0"/>
                        </a:rPr>
                      </a:br>
                      <a:r>
                        <a:rPr kumimoji="0" lang="en-US" sz="1200" b="1" i="0" u="none" strike="noStrike" cap="none" normalizeH="0" baseline="0" dirty="0" smtClean="0">
                          <a:ln>
                            <a:noFill/>
                          </a:ln>
                          <a:solidFill>
                            <a:srgbClr val="000000"/>
                          </a:solidFill>
                          <a:effectLst/>
                          <a:latin typeface="Calibri" pitchFamily="34" charset="0"/>
                        </a:rPr>
                        <a:t/>
                      </a:r>
                      <a:br>
                        <a:rPr kumimoji="0" lang="en-US" sz="1200" b="1" i="0" u="none" strike="noStrike" cap="none" normalizeH="0" baseline="0" dirty="0" smtClean="0">
                          <a:ln>
                            <a:noFill/>
                          </a:ln>
                          <a:solidFill>
                            <a:srgbClr val="000000"/>
                          </a:solidFill>
                          <a:effectLst/>
                          <a:latin typeface="Calibri" pitchFamily="34" charset="0"/>
                        </a:rPr>
                      </a:br>
                      <a:endParaRPr kumimoji="0" lang="en-IN" sz="1200" b="1" i="0" u="none" strike="noStrike" cap="none" normalizeH="0" baseline="0" dirty="0" smtClean="0">
                        <a:ln>
                          <a:noFill/>
                        </a:ln>
                        <a:solidFill>
                          <a:srgbClr val="000000"/>
                        </a:solidFill>
                        <a:effectLst/>
                        <a:latin typeface="Calibri" pitchFamily="34" charset="0"/>
                      </a:endParaRPr>
                    </a:p>
                    <a:p>
                      <a:pPr marL="368300" marR="0" lvl="0" indent="0" algn="l"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Field Visits, Study tours, Industrial Visits,</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gridSpan="6">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br>
                        <a:rPr kumimoji="0" lang="en-US" sz="1200" b="0" i="0" u="none" strike="noStrike" cap="none" normalizeH="0" baseline="0" smtClean="0">
                          <a:ln>
                            <a:noFill/>
                          </a:ln>
                          <a:solidFill>
                            <a:srgbClr val="000000"/>
                          </a:solidFill>
                          <a:effectLst/>
                          <a:latin typeface="Calibri" pitchFamily="34" charset="0"/>
                        </a:rPr>
                      </a:br>
                      <a:r>
                        <a:rPr kumimoji="0" lang="en-US" sz="1200" b="0" i="0" u="none" strike="noStrike" cap="none" normalizeH="0" baseline="0" smtClean="0">
                          <a:ln>
                            <a:noFill/>
                          </a:ln>
                          <a:solidFill>
                            <a:srgbClr val="000000"/>
                          </a:solidFill>
                          <a:effectLst/>
                          <a:latin typeface="Calibri" pitchFamily="34" charset="0"/>
                        </a:rPr>
                        <a:t>              </a:t>
                      </a:r>
                      <a:br>
                        <a:rPr kumimoji="0" lang="en-US" sz="1200" b="0" i="0" u="none" strike="noStrike" cap="none" normalizeH="0" baseline="0" smtClean="0">
                          <a:ln>
                            <a:noFill/>
                          </a:ln>
                          <a:solidFill>
                            <a:srgbClr val="000000"/>
                          </a:solidFill>
                          <a:effectLst/>
                          <a:latin typeface="Calibri" pitchFamily="34" charset="0"/>
                        </a:rPr>
                      </a:br>
                      <a:r>
                        <a:rPr kumimoji="0" lang="en-US" sz="1200" b="0" i="0" u="none" strike="noStrike" cap="none" normalizeH="0" baseline="0" smtClean="0">
                          <a:ln>
                            <a:noFill/>
                          </a:ln>
                          <a:solidFill>
                            <a:srgbClr val="000000"/>
                          </a:solidFill>
                          <a:effectLst/>
                          <a:latin typeface="Calibri" pitchFamily="34" charset="0"/>
                        </a:rPr>
                        <a:t>               2 Credits</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4 Credits</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2 Credits</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1 Credit</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5263">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7</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8575" marR="0" lvl="0" indent="0" algn="just" defTabSz="914400" rtl="0" eaLnBrk="1" fontAlgn="base" latinLnBrk="0" hangingPunct="1">
                        <a:lnSpc>
                          <a:spcPct val="95000"/>
                        </a:lnSpc>
                        <a:spcBef>
                          <a:spcPts val="38"/>
                        </a:spcBef>
                        <a:spcAft>
                          <a:spcPct val="0"/>
                        </a:spcAft>
                        <a:buClrTx/>
                        <a:buSzTx/>
                        <a:buFontTx/>
                        <a:buNone/>
                        <a:tabLst/>
                      </a:pPr>
                      <a:r>
                        <a:rPr kumimoji="0" lang="en-US" sz="1200" b="1" i="0" u="none" strike="noStrike" cap="none" normalizeH="0" baseline="0" dirty="0" smtClean="0">
                          <a:ln>
                            <a:noFill/>
                          </a:ln>
                          <a:solidFill>
                            <a:srgbClr val="000000"/>
                          </a:solidFill>
                          <a:effectLst/>
                          <a:latin typeface="Calibri" pitchFamily="34" charset="0"/>
                        </a:rPr>
                        <a:t>NCC activities </a:t>
                      </a:r>
                      <a:endParaRPr kumimoji="0" lang="en-IN" sz="12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gridSpan="6">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As given in Table-5</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176" marR="31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p:txBody>
          <a:bodyPr>
            <a:noAutofit/>
          </a:bodyPr>
          <a:lstStyle/>
          <a:p>
            <a:pPr eaLnBrk="1" fontAlgn="auto" hangingPunct="1">
              <a:spcAft>
                <a:spcPts val="0"/>
              </a:spcAft>
              <a:defRPr/>
            </a:pPr>
            <a:r>
              <a:rPr lang="en-US" sz="2400" b="1" dirty="0" smtClean="0">
                <a:solidFill>
                  <a:schemeClr val="tx2">
                    <a:satMod val="130000"/>
                  </a:schemeClr>
                </a:solidFill>
                <a:latin typeface="Calibri" pitchFamily="34" charset="0"/>
                <a:ea typeface="Times New Roman" pitchFamily="18" charset="0"/>
                <a:cs typeface="Mangal" pitchFamily="18" charset="0"/>
              </a:rPr>
              <a:t>                    Credit Distribution for Sports</a:t>
            </a:r>
            <a:r>
              <a:rPr lang="en-IN" sz="2400" dirty="0" smtClean="0">
                <a:solidFill>
                  <a:schemeClr val="tx2">
                    <a:satMod val="130000"/>
                  </a:schemeClr>
                </a:solidFill>
                <a:latin typeface="Times New Roman" pitchFamily="18" charset="0"/>
                <a:ea typeface="Times New Roman" pitchFamily="18" charset="0"/>
                <a:cs typeface="Mangal" pitchFamily="18" charset="0"/>
              </a:rPr>
              <a:t/>
            </a:r>
            <a:br>
              <a:rPr lang="en-IN" sz="2400" dirty="0" smtClean="0">
                <a:solidFill>
                  <a:schemeClr val="tx2">
                    <a:satMod val="130000"/>
                  </a:schemeClr>
                </a:solidFill>
                <a:latin typeface="Times New Roman" pitchFamily="18" charset="0"/>
                <a:ea typeface="Times New Roman" pitchFamily="18" charset="0"/>
                <a:cs typeface="Mangal" pitchFamily="18" charset="0"/>
              </a:rPr>
            </a:br>
            <a:endParaRPr lang="en-IN" sz="4800" dirty="0" smtClean="0">
              <a:solidFill>
                <a:schemeClr val="tx2">
                  <a:satMod val="130000"/>
                </a:schemeClr>
              </a:solidFill>
              <a:ea typeface="Times New Roman" pitchFamily="18" charset="0"/>
              <a:cs typeface="Mangal" pitchFamily="18" charset="0"/>
            </a:endParaRPr>
          </a:p>
        </p:txBody>
      </p:sp>
      <p:graphicFrame>
        <p:nvGraphicFramePr>
          <p:cNvPr id="4" name="Table 3"/>
          <p:cNvGraphicFramePr>
            <a:graphicFrameLocks noGrp="1"/>
          </p:cNvGraphicFramePr>
          <p:nvPr/>
        </p:nvGraphicFramePr>
        <p:xfrm>
          <a:off x="1122744" y="990600"/>
          <a:ext cx="7554531" cy="5719764"/>
        </p:xfrm>
        <a:graphic>
          <a:graphicData uri="http://schemas.openxmlformats.org/drawingml/2006/table">
            <a:tbl>
              <a:tblPr/>
              <a:tblGrid>
                <a:gridCol w="1476390"/>
                <a:gridCol w="4820745"/>
                <a:gridCol w="1257396"/>
              </a:tblGrid>
              <a:tr h="476647">
                <a:tc>
                  <a:txBody>
                    <a:bodyPr/>
                    <a:lstStyle/>
                    <a:p>
                      <a:pPr marL="28575" marR="0" lvl="0" indent="0" algn="ctr" defTabSz="914400" rtl="0" eaLnBrk="1" fontAlgn="base" latinLnBrk="0" hangingPunct="1">
                        <a:lnSpc>
                          <a:spcPct val="107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rPr>
                        <a:t>Sr. No.</a:t>
                      </a:r>
                      <a:endParaRPr kumimoji="0" lang="en-IN" sz="18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87325" marR="0" lvl="0" indent="0" algn="l" defTabSz="914400" rtl="0" eaLnBrk="1" fontAlgn="base" latinLnBrk="0" hangingPunct="1">
                        <a:lnSpc>
                          <a:spcPct val="107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rPr>
                        <a:t>Particulars of Sports Status ( Individual/ Team )</a:t>
                      </a:r>
                      <a:endParaRPr kumimoji="0" lang="en-IN" sz="18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588" marR="0" lvl="0" indent="0" algn="ctr" defTabSz="914400" rtl="0" eaLnBrk="1" fontAlgn="base" latinLnBrk="0" hangingPunct="1">
                        <a:lnSpc>
                          <a:spcPct val="107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rPr>
                        <a:t>Credits</a:t>
                      </a:r>
                      <a:endParaRPr kumimoji="0" lang="en-IN" sz="1800" b="1"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1</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825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College Level Participation</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1</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2</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825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University Level Participation</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1</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3</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825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University Level Rank 1, 2, 3</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13"/>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2</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4</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1430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State Level Participation</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2</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5</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1430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State Level Rank 1, 2, 3</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3</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6</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1430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Zonal Level Participation</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3</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7</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39700" marR="0" lvl="0" indent="0" algn="l" defTabSz="914400" rtl="0" eaLnBrk="1" fontAlgn="base" latinLnBrk="0" hangingPunct="1">
                        <a:lnSpc>
                          <a:spcPct val="107000"/>
                        </a:lnSpc>
                        <a:spcBef>
                          <a:spcPts val="3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Zonal Level Rank 1, 2, 3</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13"/>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4</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8</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460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National Level Participation</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4</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9</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460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National Level Rank 1, 2, 3</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5</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10</a:t>
                      </a:r>
                      <a:endParaRPr kumimoji="0" lang="en-IN" sz="18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460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International Level Participation</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5</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476647">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11</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46050" marR="0" lvl="0" indent="0" algn="l" defTabSz="914400" rtl="0" eaLnBrk="1" fontAlgn="base" latinLnBrk="0" hangingPunct="1">
                        <a:lnSpc>
                          <a:spcPct val="107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International Level 1,2,3</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13"/>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6</a:t>
                      </a:r>
                      <a:endParaRPr kumimoji="0" lang="en-IN" sz="18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noChangeArrowheads="1"/>
          </p:cNvSpPr>
          <p:nvPr>
            <p:ph type="title"/>
          </p:nvPr>
        </p:nvSpPr>
        <p:spPr/>
        <p:txBody>
          <a:bodyPr>
            <a:noAutofit/>
          </a:bodyPr>
          <a:lstStyle/>
          <a:p>
            <a:pPr eaLnBrk="1" fontAlgn="auto" hangingPunct="1">
              <a:spcAft>
                <a:spcPts val="0"/>
              </a:spcAft>
              <a:defRPr/>
            </a:pPr>
            <a:r>
              <a:rPr lang="en-US" sz="2800" b="1" dirty="0" smtClean="0">
                <a:solidFill>
                  <a:schemeClr val="tx2">
                    <a:satMod val="130000"/>
                  </a:schemeClr>
                </a:solidFill>
                <a:latin typeface="Calibri" pitchFamily="34" charset="0"/>
                <a:ea typeface="Times New Roman" pitchFamily="18" charset="0"/>
                <a:cs typeface="Mangal" pitchFamily="18" charset="0"/>
              </a:rPr>
              <a:t>        Credit Distribution for NCC activities</a:t>
            </a:r>
            <a:r>
              <a:rPr lang="en-IN" sz="2800" dirty="0" smtClean="0">
                <a:solidFill>
                  <a:schemeClr val="tx2">
                    <a:satMod val="130000"/>
                  </a:schemeClr>
                </a:solidFill>
                <a:latin typeface="Times New Roman" pitchFamily="18" charset="0"/>
                <a:ea typeface="Times New Roman" pitchFamily="18" charset="0"/>
                <a:cs typeface="Mangal" pitchFamily="18" charset="0"/>
              </a:rPr>
              <a:t/>
            </a:r>
            <a:br>
              <a:rPr lang="en-IN" sz="2800" dirty="0" smtClean="0">
                <a:solidFill>
                  <a:schemeClr val="tx2">
                    <a:satMod val="130000"/>
                  </a:schemeClr>
                </a:solidFill>
                <a:latin typeface="Times New Roman" pitchFamily="18" charset="0"/>
                <a:ea typeface="Times New Roman" pitchFamily="18" charset="0"/>
                <a:cs typeface="Mangal" pitchFamily="18" charset="0"/>
              </a:rPr>
            </a:br>
            <a:endParaRPr lang="en-IN" sz="5400" dirty="0" smtClean="0">
              <a:solidFill>
                <a:schemeClr val="tx2">
                  <a:satMod val="130000"/>
                </a:schemeClr>
              </a:solidFill>
              <a:ea typeface="Times New Roman" pitchFamily="18" charset="0"/>
              <a:cs typeface="Mangal" pitchFamily="18" charset="0"/>
            </a:endParaRPr>
          </a:p>
        </p:txBody>
      </p:sp>
      <p:graphicFrame>
        <p:nvGraphicFramePr>
          <p:cNvPr id="4" name="Table 3"/>
          <p:cNvGraphicFramePr>
            <a:graphicFrameLocks noGrp="1"/>
          </p:cNvGraphicFramePr>
          <p:nvPr/>
        </p:nvGraphicFramePr>
        <p:xfrm>
          <a:off x="1134320" y="1373188"/>
          <a:ext cx="6805914" cy="4021773"/>
        </p:xfrm>
        <a:graphic>
          <a:graphicData uri="http://schemas.openxmlformats.org/drawingml/2006/table">
            <a:tbl>
              <a:tblPr/>
              <a:tblGrid>
                <a:gridCol w="1330413"/>
                <a:gridCol w="4343074"/>
                <a:gridCol w="1132427"/>
              </a:tblGrid>
              <a:tr h="574539">
                <a:tc>
                  <a:txBody>
                    <a:bodyPr/>
                    <a:lstStyle/>
                    <a:p>
                      <a:pPr marL="28575"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Sr. No.</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87325" marR="0" lvl="0" indent="0" algn="l"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Particulars of NCC Activities</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588"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Credits</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7453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82550" marR="0" lvl="0" indent="0" algn="l"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Participation in NCC activities</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7453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82550" marR="0" lvl="0" indent="0" algn="l"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‘B’ Certificate obtained</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13"/>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7453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3</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‘C</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Certificate obtained</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3</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7453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4</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14300" marR="0" lvl="0" indent="0" algn="l"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State Level Participation</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4</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7453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5</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14300" marR="0" lvl="0" indent="0" algn="l"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National level Participation</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0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5</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74539">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6</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ts val="30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International Level Participation</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15900" marR="0" lvl="0" indent="0" algn="ctr" defTabSz="914400" rtl="0" eaLnBrk="1" fontAlgn="base" latinLnBrk="0" hangingPunct="1">
                        <a:lnSpc>
                          <a:spcPct val="107000"/>
                        </a:lnSpc>
                        <a:spcBef>
                          <a:spcPts val="413"/>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6</a:t>
                      </a:r>
                      <a:endParaRPr kumimoji="0" lang="en-IN"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txBody>
                  <a:tcPr marL="6350" marR="635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96625"/>
            <a:ext cx="7886700" cy="509588"/>
          </a:xfrm>
        </p:spPr>
        <p:txBody>
          <a:bodyPr rtlCol="0">
            <a:noAutofit/>
          </a:bodyPr>
          <a:lstStyle/>
          <a:p>
            <a:pPr algn="ctr" eaLnBrk="1" fontAlgn="auto" hangingPunct="1">
              <a:spcAft>
                <a:spcPts val="0"/>
              </a:spcAft>
              <a:defRPr/>
            </a:pPr>
            <a:r>
              <a:rPr lang="en-US" sz="2400" b="1" spc="-20" dirty="0" smtClean="0">
                <a:solidFill>
                  <a:schemeClr val="tx1">
                    <a:lumMod val="95000"/>
                    <a:lumOff val="5000"/>
                  </a:schemeClr>
                </a:solidFill>
                <a:latin typeface="Cambria" panose="02040503050406030204" pitchFamily="18" charset="0"/>
                <a:cs typeface="Cambria" panose="02040503050406030204" pitchFamily="18" charset="0"/>
              </a:rPr>
              <a:t>Table-</a:t>
            </a:r>
            <a:r>
              <a:rPr lang="en-US" sz="2400" b="1" dirty="0" smtClean="0">
                <a:solidFill>
                  <a:schemeClr val="tx1">
                    <a:lumMod val="95000"/>
                    <a:lumOff val="5000"/>
                  </a:schemeClr>
                </a:solidFill>
                <a:latin typeface="Cambria" panose="02040503050406030204" pitchFamily="18" charset="0"/>
                <a:cs typeface="Cambria" panose="02040503050406030204" pitchFamily="18" charset="0"/>
              </a:rPr>
              <a:t>A   Ancillary </a:t>
            </a:r>
            <a:r>
              <a:rPr lang="en-US" sz="2400" b="1" dirty="0">
                <a:solidFill>
                  <a:schemeClr val="tx1">
                    <a:lumMod val="95000"/>
                    <a:lumOff val="5000"/>
                  </a:schemeClr>
                </a:solidFill>
                <a:latin typeface="Cambria" panose="02040503050406030204" pitchFamily="18" charset="0"/>
                <a:cs typeface="Cambria" panose="02040503050406030204" pitchFamily="18" charset="0"/>
              </a:rPr>
              <a:t>Credit courses</a:t>
            </a:r>
            <a:r>
              <a:rPr lang="en-IN" sz="2400" b="1" dirty="0">
                <a:solidFill>
                  <a:schemeClr val="tx1">
                    <a:lumMod val="95000"/>
                    <a:lumOff val="5000"/>
                  </a:schemeClr>
                </a:solidFill>
                <a:latin typeface="Times New Roman" panose="02020603050405020304" pitchFamily="18" charset="0"/>
                <a:cs typeface="Mangal" panose="02040503050203030202" pitchFamily="18" charset="0"/>
              </a:rPr>
              <a:t/>
            </a:r>
            <a:br>
              <a:rPr lang="en-IN" sz="2400" b="1" dirty="0">
                <a:solidFill>
                  <a:schemeClr val="tx1">
                    <a:lumMod val="95000"/>
                    <a:lumOff val="5000"/>
                  </a:schemeClr>
                </a:solidFill>
                <a:latin typeface="Times New Roman" panose="02020603050405020304" pitchFamily="18" charset="0"/>
                <a:cs typeface="Mangal" panose="02040503050203030202" pitchFamily="18" charset="0"/>
              </a:rPr>
            </a:br>
            <a:endParaRPr lang="en-IN" sz="4800" dirty="0">
              <a:solidFill>
                <a:schemeClr val="tx1">
                  <a:lumMod val="95000"/>
                  <a:lumOff val="5000"/>
                </a:schemeClr>
              </a:solidFill>
            </a:endParaRPr>
          </a:p>
        </p:txBody>
      </p:sp>
      <p:graphicFrame>
        <p:nvGraphicFramePr>
          <p:cNvPr id="5" name="Table 4"/>
          <p:cNvGraphicFramePr>
            <a:graphicFrameLocks noGrp="1"/>
          </p:cNvGraphicFramePr>
          <p:nvPr/>
        </p:nvGraphicFramePr>
        <p:xfrm>
          <a:off x="254000" y="874713"/>
          <a:ext cx="8473312" cy="5533963"/>
        </p:xfrm>
        <a:graphic>
          <a:graphicData uri="http://schemas.openxmlformats.org/drawingml/2006/table">
            <a:tbl>
              <a:tblPr/>
              <a:tblGrid>
                <a:gridCol w="390957"/>
                <a:gridCol w="1253863"/>
                <a:gridCol w="688457"/>
                <a:gridCol w="554503"/>
                <a:gridCol w="811507"/>
                <a:gridCol w="792815"/>
                <a:gridCol w="954806"/>
                <a:gridCol w="918980"/>
                <a:gridCol w="744530"/>
                <a:gridCol w="665092"/>
                <a:gridCol w="697802"/>
              </a:tblGrid>
              <a:tr h="8255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95000"/>
                        </a:lnSpc>
                        <a:spcBef>
                          <a:spcPts val="7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Sr. No</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Course/Programs</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ts val="13"/>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Nature</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95000"/>
                        </a:lnSpc>
                        <a:spcBef>
                          <a:spcPts val="7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Sem- ester</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ts val="2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Organised by</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Teaching Learning Training Period (Hours )</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95000"/>
                        </a:lnSpc>
                        <a:spcBef>
                          <a:spcPts val="7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Evaluation Authority</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8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Performa- nce Evaluation Mode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ts val="2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Min. Pass- ing Grade/Rank</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Exam or No-exam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95000"/>
                        </a:lnSpc>
                        <a:spcBef>
                          <a:spcPts val="7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Credit/s Earned</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14350">
                <a:tc>
                  <a:txBody>
                    <a:bodyPr/>
                    <a:lstStyle/>
                    <a:p>
                      <a:pPr marL="0" marR="0" lvl="0" indent="0" algn="l" defTabSz="914400" rtl="0" eaLnBrk="1" fontAlgn="base" latinLnBrk="0" hangingPunct="1">
                        <a:lnSpc>
                          <a:spcPct val="107000"/>
                        </a:lnSpc>
                        <a:spcBef>
                          <a:spcPts val="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Induction Program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ctr"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Man- </a:t>
                      </a:r>
                      <a:r>
                        <a:rPr kumimoji="0" lang="en-US" sz="1200" b="0" i="0" u="none" strike="noStrike" cap="none" normalizeH="0" baseline="0" dirty="0" err="1" smtClean="0">
                          <a:ln>
                            <a:noFill/>
                          </a:ln>
                          <a:solidFill>
                            <a:srgbClr val="000000"/>
                          </a:solidFill>
                          <a:effectLst/>
                          <a:latin typeface="Calibri" pitchFamily="34" charset="0"/>
                        </a:rPr>
                        <a:t>datory</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92088" marR="0" lvl="0" indent="0" algn="ctr" defTabSz="914400" rtl="0" eaLnBrk="1" fontAlgn="base" latinLnBrk="0" hangingPunct="1">
                        <a:lnSpc>
                          <a:spcPct val="107000"/>
                        </a:lnSpc>
                        <a:spcBef>
                          <a:spcPts val="9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I</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College/ Institute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120650" marR="0" lvl="0" indent="0" algn="ctr" defTabSz="914400" rtl="0" eaLnBrk="1" fontAlgn="base" latinLnBrk="0" hangingPunct="1">
                        <a:lnSpc>
                          <a:spcPct val="107000"/>
                        </a:lnSpc>
                        <a:spcBef>
                          <a:spcPts val="9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30</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College/ Institute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Evaluation  participation</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31775" marR="0" lvl="0" indent="0" algn="ctr" defTabSz="914400" rtl="0" eaLnBrk="1" fontAlgn="base" latinLnBrk="0" hangingPunct="1">
                        <a:lnSpc>
                          <a:spcPct val="107000"/>
                        </a:lnSpc>
                        <a:spcBef>
                          <a:spcPts val="9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ts val="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Non-exam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3175" marR="0" lvl="0" indent="0" algn="ctr" defTabSz="914400" rtl="0" eaLnBrk="1" fontAlgn="base" latinLnBrk="0" hangingPunct="1">
                        <a:lnSpc>
                          <a:spcPct val="107000"/>
                        </a:lnSpc>
                        <a:spcBef>
                          <a:spcPts val="90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1</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10302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r" defTabSz="914400" rtl="0" eaLnBrk="1" fontAlgn="base" latinLnBrk="0" hangingPunct="1">
                        <a:lnSpc>
                          <a:spcPct val="107000"/>
                        </a:lnSpc>
                        <a:spcBef>
                          <a:spcPts val="82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Internship / Apprenticeship</a:t>
                      </a:r>
                      <a:endParaRPr kumimoji="0" lang="en-IN" sz="1200" b="0" i="0" u="none" strike="noStrike" cap="none" normalizeH="0" baseline="0" smtClean="0">
                        <a:ln>
                          <a:noFill/>
                        </a:ln>
                        <a:solidFill>
                          <a:srgbClr val="000000"/>
                        </a:solidFill>
                        <a:effectLst/>
                        <a:latin typeface="Calibri" pitchFamily="34" charset="0"/>
                      </a:endParaRPr>
                    </a:p>
                    <a:p>
                      <a:pPr marL="50800" marR="0" lvl="0" indent="0"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/Field work/ Work Experience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ctr"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Man- </a:t>
                      </a:r>
                      <a:r>
                        <a:rPr kumimoji="0" lang="en-US" sz="1200" b="0" i="0" u="none" strike="noStrike" cap="none" normalizeH="0" baseline="0" dirty="0" err="1" smtClean="0">
                          <a:ln>
                            <a:noFill/>
                          </a:ln>
                          <a:solidFill>
                            <a:srgbClr val="000000"/>
                          </a:solidFill>
                          <a:effectLst/>
                          <a:latin typeface="Calibri" pitchFamily="34" charset="0"/>
                        </a:rPr>
                        <a:t>datory</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I </a:t>
                      </a:r>
                      <a:r>
                        <a:rPr kumimoji="0" lang="en-US" sz="1200" b="0" i="0" u="none" strike="noStrike" cap="none" normalizeH="0" baseline="0" dirty="0" smtClean="0">
                          <a:ln>
                            <a:noFill/>
                          </a:ln>
                          <a:solidFill>
                            <a:srgbClr val="000000"/>
                          </a:solidFill>
                          <a:effectLst/>
                          <a:latin typeface="Calibri" pitchFamily="34" charset="0"/>
                        </a:rPr>
                        <a:t>to V</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Organi- sation/ Industry/ College/ Institute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5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ea typeface="Times New Roman" pitchFamily="18" charset="0"/>
                          <a:cs typeface="Mangal" pitchFamily="18" charset="0"/>
                        </a:rPr>
                        <a:t>150</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Organi- sation/ Industry/ College/ Institute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Score-sheet of Performa- nce </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231775"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Non-exam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7000"/>
                        </a:lnSpc>
                        <a:spcBef>
                          <a:spcPts val="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514350">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3</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ts val="1013"/>
                        </a:lnSpc>
                        <a:spcBef>
                          <a:spcPts val="32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Envirnmental studies semester</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ctr" defTabSz="914400" rtl="0" eaLnBrk="1" fontAlgn="base" latinLnBrk="0" hangingPunct="1">
                        <a:lnSpc>
                          <a:spcPct val="107000"/>
                        </a:lnSpc>
                        <a:spcBef>
                          <a:spcPts val="3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Mandatory</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III</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College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30</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College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Survey , Project report, Test etc.</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Non-exam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2</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16748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r" defTabSz="914400" rtl="0" eaLnBrk="1" fontAlgn="base" latinLnBrk="0" hangingPunct="1">
                        <a:lnSpc>
                          <a:spcPct val="107000"/>
                        </a:lnSpc>
                        <a:spcBef>
                          <a:spcPts val="87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4</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ts val="1013"/>
                        </a:lnSpc>
                        <a:spcBef>
                          <a:spcPts val="32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Open</a:t>
                      </a:r>
                      <a:endParaRPr kumimoji="0" lang="en-IN" sz="1200" b="0" i="0" u="none" strike="noStrike" cap="none" normalizeH="0" baseline="0" smtClean="0">
                        <a:ln>
                          <a:noFill/>
                        </a:ln>
                        <a:solidFill>
                          <a:srgbClr val="000000"/>
                        </a:solidFill>
                        <a:effectLst/>
                        <a:latin typeface="Calibri" pitchFamily="34" charset="0"/>
                      </a:endParaRPr>
                    </a:p>
                    <a:p>
                      <a:pPr marL="50800" marR="0" lvl="0" indent="0"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Elective Course GIC/Skill/ MOOC</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ctr" defTabSz="914400" rtl="0" eaLnBrk="1" fontAlgn="base" latinLnBrk="0" hangingPunct="1">
                        <a:lnSpc>
                          <a:spcPct val="107000"/>
                        </a:lnSpc>
                        <a:spcBef>
                          <a:spcPts val="3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optional</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7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Mangal" pitchFamily="18" charset="0"/>
                        </a:rPr>
                        <a:t>I to VI</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Online/Offline Mode/SWAYAM/SSC/NSDC/college/institute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7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75</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SWAYAM/ NPTEL/</a:t>
                      </a:r>
                      <a:endParaRPr kumimoji="0" lang="en-IN" sz="1200" b="0" i="0" u="none" strike="noStrike" cap="none" normalizeH="0" baseline="0" smtClean="0">
                        <a:ln>
                          <a:noFill/>
                        </a:ln>
                        <a:solidFill>
                          <a:srgbClr val="000000"/>
                        </a:solidFill>
                        <a:effectLst/>
                        <a:latin typeface="Calibri" pitchFamily="34" charset="0"/>
                      </a:endParaRPr>
                    </a:p>
                    <a:p>
                      <a:pPr marL="52388" marR="0" lvl="0" indent="0" algn="l"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College/ Institute/SSC/NSDC</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Certification fromconcerned Authority</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7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P</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Exam or Non Exam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7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r h="7508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r" defTabSz="914400" rtl="0" eaLnBrk="1" fontAlgn="base" latinLnBrk="0" hangingPunct="1">
                        <a:lnSpc>
                          <a:spcPct val="107000"/>
                        </a:lnSpc>
                        <a:spcBef>
                          <a:spcPts val="87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5</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5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Co-curricular / Extracurricular Activities</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ctr" defTabSz="914400" rtl="0" eaLnBrk="1" fontAlgn="base" latinLnBrk="0" hangingPunct="1">
                        <a:lnSpc>
                          <a:spcPct val="107000"/>
                        </a:lnSpc>
                        <a:spcBef>
                          <a:spcPts val="30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optional</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95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I to VI</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0800"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As per Table </a:t>
                      </a:r>
                      <a:r>
                        <a:rPr kumimoji="0" lang="en-US" sz="1200" b="0" i="0" u="none" strike="noStrike" cap="none" normalizeH="0" baseline="0" dirty="0" smtClean="0">
                          <a:ln>
                            <a:noFill/>
                          </a:ln>
                          <a:solidFill>
                            <a:srgbClr val="000000"/>
                          </a:solidFill>
                          <a:effectLst/>
                          <a:latin typeface="Calibri" pitchFamily="34" charset="0"/>
                        </a:rPr>
                        <a:t>2, 3 </a:t>
                      </a:r>
                      <a:r>
                        <a:rPr kumimoji="0" lang="en-US" sz="1200" b="0" i="0" u="none" strike="noStrike" cap="none" normalizeH="0" baseline="0" dirty="0" smtClean="0">
                          <a:ln>
                            <a:noFill/>
                          </a:ln>
                          <a:solidFill>
                            <a:srgbClr val="000000"/>
                          </a:solidFill>
                          <a:effectLst/>
                          <a:latin typeface="Calibri" pitchFamily="34" charset="0"/>
                        </a:rPr>
                        <a:t>&amp; </a:t>
                      </a:r>
                      <a:r>
                        <a:rPr kumimoji="0" lang="en-US" sz="1200" b="0" i="0" u="none" strike="noStrike" cap="none" normalizeH="0" baseline="0" dirty="0" smtClean="0">
                          <a:ln>
                            <a:noFill/>
                          </a:ln>
                          <a:solidFill>
                            <a:srgbClr val="000000"/>
                          </a:solidFill>
                          <a:effectLst/>
                          <a:latin typeface="Calibri" pitchFamily="34" charset="0"/>
                        </a:rPr>
                        <a:t>4</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7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Adequate as per activity</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Organiser as per level of activity</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52388" marR="0" lvl="0" indent="0" algn="l" defTabSz="914400" rtl="0" eaLnBrk="1" fontAlgn="base" latinLnBrk="0" hangingPunct="1">
                        <a:lnSpc>
                          <a:spcPct val="95000"/>
                        </a:lnSpc>
                        <a:spcBef>
                          <a:spcPts val="3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As per </a:t>
                      </a:r>
                      <a:r>
                        <a:rPr kumimoji="0" lang="en-US" sz="1200" b="0" i="0" u="none" strike="noStrike" cap="none" normalizeH="0" baseline="0" dirty="0" err="1" smtClean="0">
                          <a:ln>
                            <a:noFill/>
                          </a:ln>
                          <a:solidFill>
                            <a:srgbClr val="000000"/>
                          </a:solidFill>
                          <a:effectLst/>
                          <a:latin typeface="Calibri" pitchFamily="34" charset="0"/>
                        </a:rPr>
                        <a:t>para</a:t>
                      </a:r>
                      <a:r>
                        <a:rPr kumimoji="0" lang="en-US" sz="1200" b="0" i="0" u="none" strike="noStrike" cap="none" normalizeH="0" baseline="0" dirty="0" smtClean="0">
                          <a:ln>
                            <a:noFill/>
                          </a:ln>
                          <a:solidFill>
                            <a:srgbClr val="000000"/>
                          </a:solidFill>
                          <a:effectLst/>
                          <a:latin typeface="Calibri" pitchFamily="34" charset="0"/>
                        </a:rPr>
                        <a:t> 14 (D) </a:t>
                      </a:r>
                      <a:r>
                        <a:rPr kumimoji="0" lang="en-US" sz="1200" b="0" i="0" u="none" strike="noStrike" cap="none" normalizeH="0" baseline="0" dirty="0" smtClean="0">
                          <a:ln>
                            <a:noFill/>
                          </a:ln>
                          <a:solidFill>
                            <a:srgbClr val="000000"/>
                          </a:solidFill>
                          <a:effectLst/>
                          <a:latin typeface="Calibri" pitchFamily="34" charset="0"/>
                        </a:rPr>
                        <a:t>Table 2, 3 </a:t>
                      </a:r>
                      <a:r>
                        <a:rPr kumimoji="0" lang="en-US" sz="1200" b="0" i="0" u="none" strike="noStrike" cap="none" normalizeH="0" baseline="0" dirty="0" smtClean="0">
                          <a:ln>
                            <a:noFill/>
                          </a:ln>
                          <a:solidFill>
                            <a:srgbClr val="000000"/>
                          </a:solidFill>
                          <a:effectLst/>
                          <a:latin typeface="Calibri" pitchFamily="34" charset="0"/>
                        </a:rPr>
                        <a:t>and </a:t>
                      </a:r>
                      <a:r>
                        <a:rPr kumimoji="0" lang="en-US" sz="1200" b="0" i="0" u="none" strike="noStrike" cap="none" normalizeH="0" baseline="0" dirty="0" smtClean="0">
                          <a:ln>
                            <a:noFill/>
                          </a:ln>
                          <a:solidFill>
                            <a:srgbClr val="000000"/>
                          </a:solidFill>
                          <a:effectLst/>
                          <a:latin typeface="Calibri" pitchFamily="34" charset="0"/>
                        </a:rPr>
                        <a:t>4</a:t>
                      </a:r>
                      <a:endParaRPr kumimoji="0" lang="en-IN" sz="1200" b="0" i="0" u="none" strike="noStrike" cap="none" normalizeH="0" baseline="0" dirty="0" smtClean="0">
                        <a:ln>
                          <a:noFill/>
                        </a:ln>
                        <a:solidFill>
                          <a:srgbClr val="000000"/>
                        </a:solidFill>
                        <a:effectLst/>
                        <a:latin typeface="Calibri" pitchFamily="34" charset="0"/>
                      </a:endParaRPr>
                    </a:p>
                    <a:p>
                      <a:pPr marL="52388" marR="0" lvl="0" indent="0" algn="l" defTabSz="914400" rtl="0" eaLnBrk="1" fontAlgn="base" latinLnBrk="0" hangingPunct="1">
                        <a:lnSpc>
                          <a:spcPts val="11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ts val="25"/>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 </a:t>
                      </a:r>
                      <a:endParaRPr kumimoji="0" lang="en-IN" sz="12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ts val="1125"/>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Not applicable</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Non-exam</a:t>
                      </a:r>
                      <a:endParaRPr kumimoji="0" lang="en-IN" sz="1200" b="0" i="0" u="none" strike="noStrike" cap="none" normalizeH="0" baseline="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 </a:t>
                      </a:r>
                      <a:endParaRPr kumimoji="0" lang="en-IN" sz="1200" b="0" i="0" u="none" strike="noStrike" cap="none" normalizeH="0" baseline="0" dirty="0" smtClean="0">
                        <a:ln>
                          <a:noFill/>
                        </a:ln>
                        <a:solidFill>
                          <a:srgbClr val="000000"/>
                        </a:solidFill>
                        <a:effectLst/>
                        <a:latin typeface="Calibri" pitchFamily="34" charset="0"/>
                      </a:endParaRPr>
                    </a:p>
                    <a:p>
                      <a:pPr marL="0" marR="0" lvl="0" indent="0" algn="ctr" defTabSz="914400" rtl="0" eaLnBrk="1" fontAlgn="base" latinLnBrk="0" hangingPunct="1">
                        <a:lnSpc>
                          <a:spcPct val="107000"/>
                        </a:lnSpc>
                        <a:spcBef>
                          <a:spcPts val="738"/>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rPr>
                        <a:t>5</a:t>
                      </a:r>
                      <a:endParaRPr kumimoji="0" lang="en-IN" sz="1200" b="0" i="0" u="none" strike="noStrike" cap="none" normalizeH="0" baseline="0" dirty="0" smtClean="0">
                        <a:ln>
                          <a:noFill/>
                        </a:ln>
                        <a:solidFill>
                          <a:srgbClr val="000000"/>
                        </a:solidFill>
                        <a:effectLst/>
                        <a:latin typeface="Times New Roman" pitchFamily="18" charset="0"/>
                        <a:ea typeface="Times New Roman" pitchFamily="18" charset="0"/>
                        <a:cs typeface="Mangal" pitchFamily="18" charset="0"/>
                      </a:endParaRPr>
                    </a:p>
                  </a:txBody>
                  <a:tcPr marL="3387" marR="338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47663"/>
            <a:ext cx="7886700" cy="6510337"/>
          </a:xfrm>
        </p:spPr>
        <p:txBody>
          <a:bodyPr rtlCol="0">
            <a:normAutofit fontScale="92500"/>
          </a:bodyPr>
          <a:lstStyle/>
          <a:p>
            <a:pPr marL="490855" indent="-254000" algn="just" eaLnBrk="1" fontAlgn="auto" hangingPunct="1">
              <a:lnSpc>
                <a:spcPct val="150000"/>
              </a:lnSpc>
              <a:spcBef>
                <a:spcPts val="980"/>
              </a:spcBef>
              <a:spcAft>
                <a:spcPts val="1000"/>
              </a:spcAft>
              <a:buFont typeface="Arial" panose="020B0604020202020204" pitchFamily="34" charset="0"/>
              <a:buChar char="•"/>
              <a:defRPr/>
            </a:pPr>
            <a:r>
              <a:rPr lang="en-IN" sz="1800" b="1" dirty="0">
                <a:latin typeface="Times New Roman" panose="02020603050405020304" pitchFamily="18" charset="0"/>
                <a:ea typeface="Times New Roman" panose="02020603050405020304" pitchFamily="18" charset="0"/>
                <a:cs typeface="Times New Roman" panose="02020603050405020304" pitchFamily="18" charset="0"/>
              </a:rPr>
              <a:t>Note :- 1) </a:t>
            </a:r>
            <a:r>
              <a:rPr lang="en-IN" sz="1800" dirty="0" smtClean="0">
                <a:latin typeface="Times New Roman" panose="02020603050405020304" pitchFamily="18" charset="0"/>
                <a:ea typeface="Times New Roman" panose="02020603050405020304" pitchFamily="18" charset="0"/>
                <a:cs typeface="Times New Roman" panose="02020603050405020304" pitchFamily="18" charset="0"/>
              </a:rPr>
              <a:t>Minimum 10% </a:t>
            </a:r>
            <a:r>
              <a:rPr lang="en-IN" sz="1800" dirty="0">
                <a:latin typeface="Times New Roman" panose="02020603050405020304" pitchFamily="18" charset="0"/>
                <a:ea typeface="Times New Roman" panose="02020603050405020304" pitchFamily="18" charset="0"/>
                <a:cs typeface="Times New Roman" panose="02020603050405020304" pitchFamily="18" charset="0"/>
              </a:rPr>
              <a:t>credits are mandatory to be earned by all the students from </a:t>
            </a:r>
            <a:r>
              <a:rPr lang="en-IN" sz="1800" dirty="0" smtClean="0">
                <a:latin typeface="Times New Roman" panose="02020603050405020304" pitchFamily="18" charset="0"/>
                <a:ea typeface="Times New Roman" panose="02020603050405020304" pitchFamily="18" charset="0"/>
                <a:cs typeface="Times New Roman" panose="02020603050405020304" pitchFamily="18" charset="0"/>
              </a:rPr>
              <a:t>Ancillary </a:t>
            </a:r>
            <a:r>
              <a:rPr lang="en-IN" sz="1800" dirty="0">
                <a:latin typeface="Times New Roman" panose="02020603050405020304" pitchFamily="18" charset="0"/>
                <a:ea typeface="Times New Roman" panose="02020603050405020304" pitchFamily="18" charset="0"/>
                <a:cs typeface="Times New Roman" panose="02020603050405020304" pitchFamily="18" charset="0"/>
              </a:rPr>
              <a:t>Credit Courses as mentioned in Table A </a:t>
            </a:r>
          </a:p>
          <a:p>
            <a:pPr marL="742950" lvl="1" indent="-285750" algn="just" eaLnBrk="1" fontAlgn="auto" hangingPunct="1">
              <a:lnSpc>
                <a:spcPct val="150000"/>
              </a:lnSpc>
              <a:spcBef>
                <a:spcPts val="0"/>
              </a:spcBef>
              <a:spcAft>
                <a:spcPts val="0"/>
              </a:spcAft>
              <a:buFont typeface="+mj-lt"/>
              <a:buAutoNum type="arabicParenR" startAt="2"/>
              <a:tabLst>
                <a:tab pos="756285" algn="l"/>
              </a:tabLst>
              <a:defRPr/>
            </a:pPr>
            <a:r>
              <a:rPr lang="en-IN" sz="1800" dirty="0">
                <a:latin typeface="Times New Roman" panose="02020603050405020304" pitchFamily="18" charset="0"/>
                <a:ea typeface="Times New Roman" panose="02020603050405020304" pitchFamily="18" charset="0"/>
                <a:cs typeface="Times New Roman" panose="02020603050405020304" pitchFamily="18" charset="0"/>
              </a:rPr>
              <a:t>Record of student’s Performance cum Evaluation  ( containing attendance, concept knowledge, intellectual/ decision making ability, handling skill, sense of responsibility, cooperative/leadership quality, presentation/demonstration ) related to Internship /Apprenticeship/Field work/Work Experience shall be maintained by  the college/institute/university department</a:t>
            </a:r>
          </a:p>
          <a:p>
            <a:pPr marL="742950" lvl="1" indent="-285750" algn="just" eaLnBrk="1" fontAlgn="auto" hangingPunct="1">
              <a:lnSpc>
                <a:spcPct val="150000"/>
              </a:lnSpc>
              <a:spcBef>
                <a:spcPts val="0"/>
              </a:spcBef>
              <a:spcAft>
                <a:spcPts val="0"/>
              </a:spcAft>
              <a:buFont typeface="+mj-lt"/>
              <a:buAutoNum type="arabicParenR" startAt="2"/>
              <a:tabLst>
                <a:tab pos="756285" algn="l"/>
              </a:tabLst>
              <a:defRPr/>
            </a:pPr>
            <a:r>
              <a:rPr lang="en-IN" sz="1800" dirty="0">
                <a:latin typeface="Times New Roman" panose="02020603050405020304" pitchFamily="18" charset="0"/>
                <a:ea typeface="Times New Roman" panose="02020603050405020304" pitchFamily="18" charset="0"/>
                <a:cs typeface="Times New Roman" panose="02020603050405020304" pitchFamily="18" charset="0"/>
              </a:rPr>
              <a:t>For allotment of Internship /Apprenticeship/Field </a:t>
            </a:r>
            <a:r>
              <a:rPr lang="en-IN" sz="1800" spc="-20" dirty="0">
                <a:latin typeface="Times New Roman" panose="02020603050405020304" pitchFamily="18" charset="0"/>
                <a:ea typeface="Times New Roman" panose="02020603050405020304" pitchFamily="18" charset="0"/>
                <a:cs typeface="Times New Roman" panose="02020603050405020304" pitchFamily="18" charset="0"/>
              </a:rPr>
              <a:t>Work/Work </a:t>
            </a:r>
            <a:r>
              <a:rPr lang="en-IN" sz="1800" dirty="0">
                <a:latin typeface="Times New Roman" panose="02020603050405020304" pitchFamily="18" charset="0"/>
                <a:ea typeface="Times New Roman" panose="02020603050405020304" pitchFamily="18" charset="0"/>
                <a:cs typeface="Times New Roman" panose="02020603050405020304" pitchFamily="18" charset="0"/>
              </a:rPr>
              <a:t>Experience, the college/ institute/university department shall follow standard operating procedures (SOP) with concerned college/institute/university department/organisation/ industry on the basis of Memorandum Of Understanding (MOU) /Letter of Intent and Joining letter. Further, for validation, progress records, Evaluation Sheet etc. shall be maintained by the college/institute/university department.</a:t>
            </a:r>
          </a:p>
          <a:p>
            <a:pPr marL="742950" lvl="1" indent="-285750" algn="just" eaLnBrk="1" fontAlgn="auto" hangingPunct="1">
              <a:lnSpc>
                <a:spcPct val="150000"/>
              </a:lnSpc>
              <a:spcBef>
                <a:spcPts val="0"/>
              </a:spcBef>
              <a:spcAft>
                <a:spcPts val="0"/>
              </a:spcAft>
              <a:buFont typeface="+mj-lt"/>
              <a:buAutoNum type="arabicParenR" startAt="2"/>
              <a:tabLst>
                <a:tab pos="756285" algn="l"/>
              </a:tabLst>
              <a:defRPr/>
            </a:pPr>
            <a:r>
              <a:rPr lang="en-IN" sz="1800" dirty="0">
                <a:latin typeface="Times New Roman" panose="02020603050405020304" pitchFamily="18" charset="0"/>
                <a:ea typeface="Times New Roman" panose="02020603050405020304" pitchFamily="18" charset="0"/>
                <a:cs typeface="Times New Roman" panose="02020603050405020304" pitchFamily="18" charset="0"/>
              </a:rPr>
              <a:t>College/ Institute/university department shall submit credit report for other Credit Courses as per Table A to the University.</a:t>
            </a:r>
          </a:p>
          <a:p>
            <a:pPr marL="365760" indent="-283464" eaLnBrk="1" fontAlgn="auto" hangingPunct="1">
              <a:spcAft>
                <a:spcPts val="0"/>
              </a:spcAft>
              <a:buFont typeface="Arial" panose="020B0604020202020204" pitchFamily="34" charset="0"/>
              <a:buChar char="•"/>
              <a:defRPr/>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164890" cy="1143000"/>
          </a:xfrm>
        </p:spPr>
        <p:txBody>
          <a:bodyPr>
            <a:normAutofit/>
          </a:bodyPr>
          <a:lstStyle/>
          <a:p>
            <a:pPr algn="ctr"/>
            <a:r>
              <a:rPr lang="en-US" sz="3200" dirty="0" smtClean="0"/>
              <a:t>Schemes of Teaching and Learning </a:t>
            </a:r>
            <a:endParaRPr lang="en-US" sz="3200" dirty="0"/>
          </a:p>
        </p:txBody>
      </p:sp>
      <p:sp>
        <p:nvSpPr>
          <p:cNvPr id="3" name="Content Placeholder 2"/>
          <p:cNvSpPr>
            <a:spLocks noGrp="1"/>
          </p:cNvSpPr>
          <p:nvPr>
            <p:ph idx="1"/>
          </p:nvPr>
        </p:nvSpPr>
        <p:spPr>
          <a:xfrm>
            <a:off x="1157468" y="1447800"/>
            <a:ext cx="7776982" cy="4800600"/>
          </a:xfrm>
        </p:spPr>
        <p:txBody>
          <a:bodyPr/>
          <a:lstStyle/>
          <a:p>
            <a:pPr algn="just"/>
            <a:r>
              <a:rPr lang="en-US" sz="2000" dirty="0" smtClean="0"/>
              <a:t>Internship /Field Work / Work Experience will be conducted after I semester till  </a:t>
            </a:r>
            <a:r>
              <a:rPr lang="en-US" sz="2000" dirty="0" err="1" smtClean="0"/>
              <a:t>Vth</a:t>
            </a:r>
            <a:r>
              <a:rPr lang="en-US" sz="2000" dirty="0" smtClean="0"/>
              <a:t>  semester in vacations for minimum 150 hrs. It's credits and grades will be reflected in   final semester  VI credit grade report.</a:t>
            </a:r>
          </a:p>
          <a:p>
            <a:pPr algn="just"/>
            <a:endParaRPr lang="en-US" sz="2000" dirty="0" smtClean="0"/>
          </a:p>
          <a:p>
            <a:pPr algn="just"/>
            <a:r>
              <a:rPr lang="en-US" sz="2000" dirty="0" smtClean="0"/>
              <a:t>DSE :  The student can select any one of the following discipline specific courses. 1………. 2.......... 3.............</a:t>
            </a:r>
          </a:p>
          <a:p>
            <a:pPr algn="just"/>
            <a:endParaRPr lang="en-US" sz="2000" dirty="0" smtClean="0"/>
          </a:p>
          <a:p>
            <a:pPr algn="just"/>
            <a:r>
              <a:rPr lang="en-US" sz="2000" dirty="0" smtClean="0"/>
              <a:t>OEC (Optional) i.e. GIC/MOOC/Skill Course can be studied during semester I to VI,  Its credits and grades will be reflected in final semester VI credit grade report </a:t>
            </a:r>
          </a:p>
          <a:p>
            <a:pPr algn="just"/>
            <a:endParaRPr lang="en-US" sz="2000" dirty="0" smtClean="0"/>
          </a:p>
          <a:p>
            <a:pPr algn="just"/>
            <a:r>
              <a:rPr lang="en-US" sz="2000" dirty="0" smtClean="0"/>
              <a:t>Project/dissertation if applicable may be offered to fifth and/or sixth semester.  If offered in both semesters, it will be internally evaluated in fifth semester and internally &amp; externally evaluated in sixth semester</a:t>
            </a:r>
          </a:p>
          <a:p>
            <a:pPr algn="just"/>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4754" name="Picture 2"/>
          <p:cNvPicPr>
            <a:picLocks noChangeAspect="1" noChangeArrowheads="1"/>
          </p:cNvPicPr>
          <p:nvPr/>
        </p:nvPicPr>
        <p:blipFill>
          <a:blip r:embed="rId2"/>
          <a:srcRect l="23125" t="21875" r="22500" b="9375"/>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9874" name="Picture 2"/>
          <p:cNvPicPr>
            <a:picLocks noChangeAspect="1" noChangeArrowheads="1"/>
          </p:cNvPicPr>
          <p:nvPr/>
        </p:nvPicPr>
        <p:blipFill>
          <a:blip r:embed="rId2"/>
          <a:srcRect l="20627" t="10759" r="20595" b="10443"/>
          <a:stretch>
            <a:fillRect/>
          </a:stretch>
        </p:blipFill>
        <p:spPr bwMode="auto">
          <a:xfrm>
            <a:off x="11575" y="0"/>
            <a:ext cx="9144000" cy="689197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081777" cy="5516563"/>
          </a:xfrm>
        </p:spPr>
        <p:txBody>
          <a:bodyPr>
            <a:normAutofit/>
          </a:bodyPr>
          <a:lstStyle/>
          <a:p>
            <a:pPr marL="365760" indent="-283464" algn="ctr" eaLnBrk="1" fontAlgn="auto" hangingPunct="1">
              <a:spcAft>
                <a:spcPts val="0"/>
              </a:spcAft>
              <a:buFont typeface="Wingdings 2"/>
              <a:buNone/>
              <a:defRPr/>
            </a:pPr>
            <a:r>
              <a:rPr lang="en-US" sz="2800" b="1" dirty="0" smtClean="0">
                <a:solidFill>
                  <a:schemeClr val="accent5"/>
                </a:solidFill>
              </a:rPr>
              <a:t>Ancillary Credit Courses</a:t>
            </a:r>
            <a:r>
              <a:rPr lang="en-US" sz="2800" b="1" dirty="0" smtClean="0"/>
              <a:t> </a:t>
            </a:r>
          </a:p>
          <a:p>
            <a:pPr marL="365760" indent="-283464" algn="ctr" eaLnBrk="1" fontAlgn="auto" hangingPunct="1">
              <a:spcAft>
                <a:spcPts val="0"/>
              </a:spcAft>
              <a:buFont typeface="Wingdings 2"/>
              <a:buNone/>
              <a:defRPr/>
            </a:pPr>
            <a:r>
              <a:rPr lang="en-US" sz="2800" b="1" dirty="0" smtClean="0"/>
              <a:t>      ( </a:t>
            </a:r>
            <a:r>
              <a:rPr lang="en-US" sz="2800" b="1" dirty="0"/>
              <a:t>College Level)</a:t>
            </a:r>
            <a:endParaRPr lang="en-US" sz="2000" dirty="0"/>
          </a:p>
          <a:p>
            <a:pPr marL="365760" indent="-283464" eaLnBrk="1" fontAlgn="auto" hangingPunct="1">
              <a:spcAft>
                <a:spcPts val="0"/>
              </a:spcAft>
              <a:buFont typeface="Wingdings 2"/>
              <a:buNone/>
              <a:defRPr/>
            </a:pPr>
            <a:endParaRPr lang="en-US" sz="2800" b="1" dirty="0" smtClean="0"/>
          </a:p>
          <a:p>
            <a:pPr marL="365760" indent="-283464" eaLnBrk="1" fontAlgn="auto" hangingPunct="1">
              <a:spcAft>
                <a:spcPts val="0"/>
              </a:spcAft>
              <a:buFont typeface="Wingdings 2"/>
              <a:buNone/>
              <a:defRPr/>
            </a:pPr>
            <a:r>
              <a:rPr lang="en-US" sz="2800" b="1" dirty="0" smtClean="0"/>
              <a:t>Induction </a:t>
            </a:r>
            <a:r>
              <a:rPr lang="en-US" sz="2800" b="1" dirty="0" err="1"/>
              <a:t>programme</a:t>
            </a:r>
            <a:r>
              <a:rPr lang="en-US" sz="2800" b="1" dirty="0"/>
              <a:t> </a:t>
            </a:r>
            <a:r>
              <a:rPr lang="en-US" sz="2800" b="1" dirty="0" smtClean="0"/>
              <a:t>:</a:t>
            </a:r>
          </a:p>
          <a:p>
            <a:pPr marL="365760" indent="-283464" eaLnBrk="1" fontAlgn="auto" hangingPunct="1">
              <a:spcAft>
                <a:spcPts val="0"/>
              </a:spcAft>
              <a:buFont typeface="Wingdings 2"/>
              <a:buNone/>
              <a:defRPr/>
            </a:pPr>
            <a:r>
              <a:rPr lang="en-US" sz="2800" dirty="0" smtClean="0"/>
              <a:t>(At the beginning of  </a:t>
            </a:r>
            <a:r>
              <a:rPr lang="en-US" sz="2800" dirty="0"/>
              <a:t>Semester- I</a:t>
            </a:r>
            <a:r>
              <a:rPr lang="en-US" sz="2800" dirty="0" smtClean="0"/>
              <a:t>)</a:t>
            </a:r>
            <a:endParaRPr lang="en-US" sz="2800" dirty="0" smtClean="0"/>
          </a:p>
          <a:p>
            <a:pPr marL="365760" indent="-283464" eaLnBrk="1" fontAlgn="auto" hangingPunct="1">
              <a:spcAft>
                <a:spcPts val="0"/>
              </a:spcAft>
              <a:buFont typeface="Wingdings 2"/>
              <a:buNone/>
              <a:defRPr/>
            </a:pPr>
            <a:endParaRPr lang="en-US" sz="2000" dirty="0"/>
          </a:p>
          <a:p>
            <a:pPr marL="115888" indent="-33338" eaLnBrk="1" fontAlgn="auto" hangingPunct="1">
              <a:spcAft>
                <a:spcPts val="0"/>
              </a:spcAft>
              <a:buFont typeface="Wingdings 2"/>
              <a:buNone/>
              <a:defRPr/>
            </a:pPr>
            <a:r>
              <a:rPr lang="en-US" sz="2800" b="1" dirty="0" smtClean="0"/>
              <a:t>Internship/Apprenticeship</a:t>
            </a:r>
            <a:r>
              <a:rPr lang="en-US" sz="2800" b="1" dirty="0"/>
              <a:t>/ Field </a:t>
            </a:r>
            <a:r>
              <a:rPr lang="en-US" sz="2800" b="1" dirty="0" smtClean="0"/>
              <a:t>Work/ Work </a:t>
            </a:r>
            <a:r>
              <a:rPr lang="en-US" sz="2800" b="1" dirty="0"/>
              <a:t>Experience </a:t>
            </a:r>
            <a:r>
              <a:rPr lang="en-US" sz="2800" b="1" dirty="0" smtClean="0"/>
              <a:t>:</a:t>
            </a:r>
          </a:p>
          <a:p>
            <a:pPr marL="365760" indent="-283464" eaLnBrk="1" fontAlgn="auto" hangingPunct="1">
              <a:spcAft>
                <a:spcPts val="0"/>
              </a:spcAft>
              <a:buFont typeface="Wingdings 2"/>
              <a:buNone/>
              <a:defRPr/>
            </a:pPr>
            <a:r>
              <a:rPr lang="en-US" sz="2400" dirty="0" smtClean="0"/>
              <a:t>(During Winter/Summer Vacations of semester- I </a:t>
            </a:r>
            <a:r>
              <a:rPr lang="en-US" sz="2400" dirty="0" smtClean="0"/>
              <a:t>to V)</a:t>
            </a:r>
            <a:endParaRPr lang="en-US" sz="2000" dirty="0" smtClean="0"/>
          </a:p>
          <a:p>
            <a:pPr marL="365760" indent="-283464" eaLnBrk="1" fontAlgn="auto" hangingPunct="1">
              <a:spcAft>
                <a:spcPts val="0"/>
              </a:spcAft>
              <a:buFont typeface="Wingdings 2"/>
              <a:buNone/>
              <a:defRPr/>
            </a:pPr>
            <a:endParaRPr lang="en-US" sz="2000" b="1" dirty="0" smtClean="0"/>
          </a:p>
          <a:p>
            <a:pPr marL="365760" indent="-283464" eaLnBrk="1" fontAlgn="auto" hangingPunct="1">
              <a:spcAft>
                <a:spcPts val="0"/>
              </a:spcAft>
              <a:buFont typeface="Wingdings 2"/>
              <a:buChar char=""/>
              <a:defRPr/>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5778" name="Picture 2"/>
          <p:cNvPicPr>
            <a:picLocks noChangeAspect="1" noChangeArrowheads="1"/>
          </p:cNvPicPr>
          <p:nvPr/>
        </p:nvPicPr>
        <p:blipFill>
          <a:blip r:embed="rId2"/>
          <a:srcRect l="22500" t="21875" r="22500" b="6250"/>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0898" name="Picture 2"/>
          <p:cNvPicPr>
            <a:picLocks noChangeAspect="1" noChangeArrowheads="1"/>
          </p:cNvPicPr>
          <p:nvPr/>
        </p:nvPicPr>
        <p:blipFill>
          <a:blip r:embed="rId2"/>
          <a:srcRect l="21449" t="9968" r="21051" b="9810"/>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Course Credit Summary</a:t>
            </a:r>
            <a:endParaRPr lang="en-US" sz="3200" dirty="0"/>
          </a:p>
        </p:txBody>
      </p:sp>
      <p:graphicFrame>
        <p:nvGraphicFramePr>
          <p:cNvPr id="5" name="Content Placeholder 4"/>
          <p:cNvGraphicFramePr>
            <a:graphicFrameLocks noGrp="1"/>
          </p:cNvGraphicFramePr>
          <p:nvPr>
            <p:ph idx="1"/>
          </p:nvPr>
        </p:nvGraphicFramePr>
        <p:xfrm>
          <a:off x="1150077" y="1643122"/>
          <a:ext cx="7843451" cy="2743200"/>
        </p:xfrm>
        <a:graphic>
          <a:graphicData uri="http://schemas.openxmlformats.org/drawingml/2006/table">
            <a:tbl>
              <a:tblPr/>
              <a:tblGrid>
                <a:gridCol w="736610"/>
                <a:gridCol w="668765"/>
                <a:gridCol w="669573"/>
                <a:gridCol w="669573"/>
                <a:gridCol w="669573"/>
                <a:gridCol w="669573"/>
                <a:gridCol w="642919"/>
                <a:gridCol w="642919"/>
                <a:gridCol w="844841"/>
                <a:gridCol w="844841"/>
                <a:gridCol w="784264"/>
              </a:tblGrid>
              <a:tr h="518160">
                <a:tc rowSpan="2">
                  <a:txBody>
                    <a:bodyPr/>
                    <a:lstStyle/>
                    <a:p>
                      <a:pPr marL="0" marR="0">
                        <a:spcBef>
                          <a:spcPts val="0"/>
                        </a:spcBef>
                        <a:spcAft>
                          <a:spcPts val="0"/>
                        </a:spcAft>
                      </a:pPr>
                      <a:r>
                        <a:rPr lang="en-US" sz="1200" b="1" dirty="0">
                          <a:latin typeface="Times New Roman"/>
                          <a:ea typeface="Times New Roman"/>
                        </a:rPr>
                        <a:t>Semester</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200" b="1" dirty="0">
                          <a:latin typeface="Times New Roman"/>
                          <a:ea typeface="Times New Roman"/>
                        </a:rPr>
                        <a:t>DSC</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dirty="0">
                          <a:latin typeface="Times New Roman"/>
                          <a:ea typeface="Times New Roman"/>
                        </a:rPr>
                        <a:t>AEC</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latin typeface="Times New Roman"/>
                          <a:ea typeface="Times New Roman"/>
                        </a:rPr>
                        <a:t>GOEC</a:t>
                      </a:r>
                      <a:endParaRPr lang="en-US" sz="2000" b="1">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latin typeface="Times New Roman"/>
                          <a:ea typeface="Times New Roman"/>
                        </a:rPr>
                        <a:t>DSE</a:t>
                      </a:r>
                      <a:endParaRPr lang="en-US" sz="2000" b="1">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b="1">
                          <a:latin typeface="Times New Roman"/>
                          <a:ea typeface="Times New Roman"/>
                        </a:rPr>
                        <a:t>Other Exam Credit / Courses</a:t>
                      </a:r>
                      <a:endParaRPr lang="en-US" sz="2000" b="1">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Ancillary Credit Courses</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vMerge="1">
                  <a:txBody>
                    <a:bodyPr/>
                    <a:lstStyle/>
                    <a:p>
                      <a:endParaRPr lang="en-US"/>
                    </a:p>
                  </a:txBody>
                  <a:tcPr/>
                </a:tc>
                <a:tc>
                  <a:txBody>
                    <a:bodyPr/>
                    <a:lstStyle/>
                    <a:p>
                      <a:pPr marL="0" marR="0" algn="ctr">
                        <a:spcBef>
                          <a:spcPts val="0"/>
                        </a:spcBef>
                        <a:spcAft>
                          <a:spcPts val="0"/>
                        </a:spcAft>
                      </a:pPr>
                      <a:r>
                        <a:rPr lang="en-US" sz="1200" dirty="0">
                          <a:latin typeface="Times New Roman"/>
                          <a:ea typeface="Times New Roman"/>
                        </a:rPr>
                        <a:t>No. of Courses</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Total Credits</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No. of Courses</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Total Credits</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No. of Courses</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Total Credits</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No. of Courses</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Total Credits</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
                <a:tc>
                  <a:txBody>
                    <a:bodyPr/>
                    <a:lstStyle/>
                    <a:p>
                      <a:pPr marL="0" marR="0">
                        <a:spcBef>
                          <a:spcPts val="0"/>
                        </a:spcBef>
                        <a:spcAft>
                          <a:spcPts val="0"/>
                        </a:spcAft>
                      </a:pPr>
                      <a:r>
                        <a:rPr lang="en-US" sz="1200" b="1" dirty="0">
                          <a:latin typeface="Times New Roman"/>
                          <a:ea typeface="Times New Roman"/>
                        </a:rPr>
                        <a:t>First</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02</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02</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01</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02</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Induction</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
                <a:tc>
                  <a:txBody>
                    <a:bodyPr/>
                    <a:lstStyle/>
                    <a:p>
                      <a:pPr marL="0" marR="0">
                        <a:spcBef>
                          <a:spcPts val="0"/>
                        </a:spcBef>
                        <a:spcAft>
                          <a:spcPts val="0"/>
                        </a:spcAft>
                      </a:pPr>
                      <a:r>
                        <a:rPr lang="en-US" sz="1200" b="1" dirty="0">
                          <a:latin typeface="Times New Roman"/>
                          <a:ea typeface="Times New Roman"/>
                        </a:rPr>
                        <a:t>Second</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02</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02</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01</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02</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spcBef>
                          <a:spcPts val="0"/>
                        </a:spcBef>
                        <a:spcAft>
                          <a:spcPts val="0"/>
                        </a:spcAft>
                      </a:pPr>
                      <a:r>
                        <a:rPr lang="en-US" sz="1200">
                          <a:latin typeface="Times New Roman"/>
                          <a:ea typeface="Times New Roman"/>
                        </a:rPr>
                        <a:t>Internship OEC curricular Co-curricular Extra curricular Activities</a:t>
                      </a:r>
                      <a:endParaRPr lang="en-US" sz="20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
                <a:tc>
                  <a:txBody>
                    <a:bodyPr/>
                    <a:lstStyle/>
                    <a:p>
                      <a:pPr marL="0" marR="0">
                        <a:spcBef>
                          <a:spcPts val="0"/>
                        </a:spcBef>
                        <a:spcAft>
                          <a:spcPts val="0"/>
                        </a:spcAft>
                      </a:pPr>
                      <a:r>
                        <a:rPr lang="en-US" sz="1200" b="1" dirty="0">
                          <a:latin typeface="Times New Roman"/>
                          <a:ea typeface="Times New Roman"/>
                        </a:rPr>
                        <a:t>Third</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29540">
                <a:tc>
                  <a:txBody>
                    <a:bodyPr/>
                    <a:lstStyle/>
                    <a:p>
                      <a:pPr marL="0" marR="0">
                        <a:spcBef>
                          <a:spcPts val="0"/>
                        </a:spcBef>
                        <a:spcAft>
                          <a:spcPts val="0"/>
                        </a:spcAft>
                      </a:pPr>
                      <a:r>
                        <a:rPr lang="en-US" sz="1200" b="1" dirty="0">
                          <a:latin typeface="Times New Roman"/>
                          <a:ea typeface="Times New Roman"/>
                        </a:rPr>
                        <a:t>Fourth</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29540">
                <a:tc>
                  <a:txBody>
                    <a:bodyPr/>
                    <a:lstStyle/>
                    <a:p>
                      <a:pPr marL="0" marR="0">
                        <a:spcBef>
                          <a:spcPts val="0"/>
                        </a:spcBef>
                        <a:spcAft>
                          <a:spcPts val="0"/>
                        </a:spcAft>
                      </a:pPr>
                      <a:r>
                        <a:rPr lang="en-US" sz="1200" b="1" dirty="0">
                          <a:latin typeface="Times New Roman"/>
                          <a:ea typeface="Times New Roman"/>
                        </a:rPr>
                        <a:t>Fifth</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dirty="0">
                          <a:latin typeface="Times New Roman"/>
                          <a:ea typeface="Times New Roman"/>
                        </a:rPr>
                        <a:t>Project or dissertation</a:t>
                      </a:r>
                      <a:endParaRPr lang="en-US" sz="20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29540">
                <a:tc>
                  <a:txBody>
                    <a:bodyPr/>
                    <a:lstStyle/>
                    <a:p>
                      <a:pPr marL="0" marR="0">
                        <a:spcBef>
                          <a:spcPts val="0"/>
                        </a:spcBef>
                        <a:spcAft>
                          <a:spcPts val="0"/>
                        </a:spcAft>
                      </a:pPr>
                      <a:r>
                        <a:rPr lang="en-US" sz="1200" b="1" dirty="0">
                          <a:latin typeface="Times New Roman"/>
                          <a:ea typeface="Times New Roman"/>
                        </a:rPr>
                        <a:t>Sixth</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88620">
                <a:tc>
                  <a:txBody>
                    <a:bodyPr/>
                    <a:lstStyle/>
                    <a:p>
                      <a:pPr marL="0" marR="0">
                        <a:spcBef>
                          <a:spcPts val="0"/>
                        </a:spcBef>
                        <a:spcAft>
                          <a:spcPts val="0"/>
                        </a:spcAft>
                      </a:pPr>
                      <a:r>
                        <a:rPr lang="en-US" sz="1200" b="1" dirty="0">
                          <a:latin typeface="Times New Roman"/>
                          <a:ea typeface="Times New Roman"/>
                        </a:rPr>
                        <a:t>Total</a:t>
                      </a:r>
                      <a:endParaRPr lang="en-US" sz="2000" b="1"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4770" marR="647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7" name="TextBox 6"/>
          <p:cNvSpPr txBox="1"/>
          <p:nvPr/>
        </p:nvSpPr>
        <p:spPr>
          <a:xfrm>
            <a:off x="1273214" y="4676172"/>
            <a:ext cx="6169307" cy="1477328"/>
          </a:xfrm>
          <a:prstGeom prst="rect">
            <a:avLst/>
          </a:prstGeom>
          <a:noFill/>
        </p:spPr>
        <p:txBody>
          <a:bodyPr wrap="square" rtlCol="0">
            <a:spAutoFit/>
          </a:bodyPr>
          <a:lstStyle/>
          <a:p>
            <a:r>
              <a:rPr lang="en-US" dirty="0" smtClean="0"/>
              <a:t>A) Total Credits of (DSC + DSE) =  ……….</a:t>
            </a:r>
          </a:p>
          <a:p>
            <a:r>
              <a:rPr lang="en-US" dirty="0" smtClean="0"/>
              <a:t>B) Total Credits of Ancillary Credit Courses = …………</a:t>
            </a:r>
          </a:p>
          <a:p>
            <a:r>
              <a:rPr lang="en-US" dirty="0" smtClean="0"/>
              <a:t>C) Total Credits of (AEC + GOEC + Other Exam. Courses ): ………</a:t>
            </a:r>
          </a:p>
          <a:p>
            <a:endParaRPr lang="en-US" dirty="0" smtClean="0"/>
          </a:p>
          <a:p>
            <a:r>
              <a:rPr lang="en-US" dirty="0" smtClean="0"/>
              <a:t>D) Total  Credits Offered :   A + B + 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Minimum No. of Credits to be earned to be eligible to get the Degree : </a:t>
            </a:r>
            <a:r>
              <a:rPr lang="en-US" sz="2400" dirty="0" smtClean="0">
                <a:solidFill>
                  <a:srgbClr val="C00000"/>
                </a:solidFill>
              </a:rPr>
              <a:t>E (E &lt; D)</a:t>
            </a:r>
          </a:p>
          <a:p>
            <a:endParaRPr lang="en-US" sz="2400" dirty="0" smtClean="0">
              <a:solidFill>
                <a:srgbClr val="C00000"/>
              </a:solidFill>
            </a:endParaRPr>
          </a:p>
          <a:p>
            <a:r>
              <a:rPr lang="en-US" sz="2400" dirty="0" smtClean="0"/>
              <a:t>Minimum No. of credits from (DSC+DSE) course to be eligible to get the degree : </a:t>
            </a:r>
            <a:r>
              <a:rPr lang="en-US" sz="2400" dirty="0" smtClean="0">
                <a:solidFill>
                  <a:srgbClr val="C00000"/>
                </a:solidFill>
              </a:rPr>
              <a:t>80% of E</a:t>
            </a:r>
          </a:p>
          <a:p>
            <a:endParaRPr lang="en-US" sz="2400" dirty="0" smtClean="0">
              <a:solidFill>
                <a:srgbClr val="C00000"/>
              </a:solidFill>
            </a:endParaRPr>
          </a:p>
          <a:p>
            <a:r>
              <a:rPr lang="en-US" sz="2400" dirty="0" smtClean="0"/>
              <a:t>Minimum No. of credits from Ancillary credits courses to be earned : </a:t>
            </a:r>
            <a:r>
              <a:rPr lang="en-US" sz="2400" dirty="0" smtClean="0">
                <a:solidFill>
                  <a:srgbClr val="C00000"/>
                </a:solidFill>
              </a:rPr>
              <a:t>10% of E</a:t>
            </a:r>
          </a:p>
          <a:p>
            <a:endParaRPr lang="en-US" sz="2400" dirty="0" smtClean="0">
              <a:solidFill>
                <a:srgbClr val="C00000"/>
              </a:solidFill>
            </a:endParaRPr>
          </a:p>
          <a:p>
            <a:r>
              <a:rPr lang="en-US" sz="2400" dirty="0" smtClean="0"/>
              <a:t>No. of credits from any University courses : </a:t>
            </a:r>
            <a:r>
              <a:rPr lang="en-US" sz="2400" dirty="0" smtClean="0">
                <a:solidFill>
                  <a:srgbClr val="C00000"/>
                </a:solidFill>
              </a:rPr>
              <a:t>10% of E</a:t>
            </a:r>
            <a:endParaRPr lang="en-US" sz="2400"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6"/>
          <p:cNvPicPr>
            <a:picLocks noChangeAspect="1" noChangeArrowheads="1"/>
          </p:cNvPicPr>
          <p:nvPr/>
        </p:nvPicPr>
        <p:blipFill>
          <a:blip r:embed="rId2"/>
          <a:srcRect/>
          <a:stretch>
            <a:fillRect/>
          </a:stretch>
        </p:blipFill>
        <p:spPr bwMode="auto">
          <a:xfrm>
            <a:off x="2341563" y="2392363"/>
            <a:ext cx="4184650" cy="1447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843" y="997857"/>
            <a:ext cx="7499350" cy="4800600"/>
          </a:xfrm>
        </p:spPr>
        <p:txBody>
          <a:bodyPr>
            <a:normAutofit/>
          </a:bodyPr>
          <a:lstStyle/>
          <a:p>
            <a:pPr marL="365760" indent="-283464" algn="ctr" eaLnBrk="1" fontAlgn="auto" hangingPunct="1">
              <a:spcAft>
                <a:spcPts val="0"/>
              </a:spcAft>
              <a:buFont typeface="Wingdings 2"/>
              <a:buNone/>
              <a:defRPr/>
            </a:pPr>
            <a:r>
              <a:rPr lang="en-US" sz="2800" b="1" dirty="0" smtClean="0">
                <a:solidFill>
                  <a:schemeClr val="accent5"/>
                </a:solidFill>
              </a:rPr>
              <a:t>Optional Courses</a:t>
            </a:r>
            <a:r>
              <a:rPr lang="en-US" sz="2800" b="1" dirty="0" smtClean="0"/>
              <a:t> </a:t>
            </a:r>
            <a:endParaRPr lang="en-US" sz="2000" b="1" dirty="0" smtClean="0"/>
          </a:p>
          <a:p>
            <a:pPr marL="365760" indent="-283464" eaLnBrk="1" fontAlgn="auto" hangingPunct="1">
              <a:spcAft>
                <a:spcPts val="0"/>
              </a:spcAft>
              <a:buFont typeface="Wingdings 2"/>
              <a:buNone/>
              <a:defRPr/>
            </a:pPr>
            <a:endParaRPr lang="en-US" sz="2800" b="1" dirty="0" smtClean="0"/>
          </a:p>
          <a:p>
            <a:pPr marL="365760" indent="-283464" eaLnBrk="1" fontAlgn="auto" hangingPunct="1">
              <a:spcAft>
                <a:spcPts val="0"/>
              </a:spcAft>
              <a:buFont typeface="Wingdings 2"/>
              <a:buNone/>
              <a:defRPr/>
            </a:pPr>
            <a:r>
              <a:rPr lang="en-US" sz="2800" b="1" dirty="0" smtClean="0"/>
              <a:t> </a:t>
            </a:r>
            <a:r>
              <a:rPr lang="en-US" sz="2800" b="1" dirty="0" smtClean="0"/>
              <a:t>Open </a:t>
            </a:r>
            <a:r>
              <a:rPr lang="en-US" sz="2800" b="1" dirty="0"/>
              <a:t>Elective Course (OEC)  :- </a:t>
            </a:r>
            <a:r>
              <a:rPr lang="en-US" sz="2800" dirty="0" smtClean="0"/>
              <a:t>(</a:t>
            </a:r>
            <a:r>
              <a:rPr lang="en-US" sz="2800" dirty="0"/>
              <a:t>Semester- </a:t>
            </a:r>
            <a:r>
              <a:rPr lang="en-US" sz="2800" dirty="0" smtClean="0"/>
              <a:t> I to VI)</a:t>
            </a:r>
            <a:endParaRPr lang="en-US" sz="2800" dirty="0"/>
          </a:p>
          <a:p>
            <a:pPr marL="365760" indent="-283464" algn="just" eaLnBrk="1" fontAlgn="auto" hangingPunct="1">
              <a:spcAft>
                <a:spcPts val="0"/>
              </a:spcAft>
              <a:buFont typeface="Wingdings 2"/>
              <a:buNone/>
              <a:defRPr/>
            </a:pPr>
            <a:r>
              <a:rPr lang="en-US" sz="2800" dirty="0" smtClean="0"/>
              <a:t>	 </a:t>
            </a:r>
            <a:r>
              <a:rPr lang="en-IN" sz="2800" dirty="0" smtClean="0">
                <a:cs typeface="Times New Roman" pitchFamily="18" charset="0"/>
              </a:rPr>
              <a:t>The group of different choice based courses comprising of general interest courses related to discipline specific core (DSC) subjects or of interdisciplinary nature, MOOCs offered by different authorized agencies, open skill courses.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Open Elective Course</a:t>
            </a:r>
            <a:endParaRPr lang="en-US" sz="3600" dirty="0"/>
          </a:p>
        </p:txBody>
      </p:sp>
      <p:sp>
        <p:nvSpPr>
          <p:cNvPr id="3" name="Content Placeholder 2"/>
          <p:cNvSpPr>
            <a:spLocks noGrp="1"/>
          </p:cNvSpPr>
          <p:nvPr>
            <p:ph idx="1"/>
          </p:nvPr>
        </p:nvSpPr>
        <p:spPr/>
        <p:txBody>
          <a:bodyPr/>
          <a:lstStyle/>
          <a:p>
            <a:pPr lvl="0"/>
            <a:r>
              <a:rPr lang="en-US" sz="2800" b="1" dirty="0" smtClean="0"/>
              <a:t> </a:t>
            </a:r>
            <a:r>
              <a:rPr lang="en-US" sz="2800" b="1" dirty="0" smtClean="0"/>
              <a:t>(OEC)  may be opted from Semester I to Semester </a:t>
            </a:r>
            <a:r>
              <a:rPr lang="en-US" sz="2800" b="1" dirty="0" smtClean="0"/>
              <a:t>VI:- </a:t>
            </a:r>
            <a:endParaRPr lang="en-US" sz="2800" dirty="0" smtClean="0"/>
          </a:p>
          <a:p>
            <a:r>
              <a:rPr lang="en-US" sz="2800" dirty="0" smtClean="0"/>
              <a:t> </a:t>
            </a:r>
            <a:r>
              <a:rPr lang="en-US" sz="2800" dirty="0" smtClean="0"/>
              <a:t>Students can select one or more of these courses. </a:t>
            </a:r>
            <a:endParaRPr lang="en-US" sz="2800" dirty="0" smtClean="0"/>
          </a:p>
          <a:p>
            <a:r>
              <a:rPr lang="en-US" sz="2800" dirty="0" smtClean="0"/>
              <a:t>These </a:t>
            </a:r>
            <a:r>
              <a:rPr lang="en-US" sz="2800" dirty="0" smtClean="0"/>
              <a:t>courses shall be of intra-disciplinary as well as inter-disciplinary </a:t>
            </a:r>
            <a:r>
              <a:rPr lang="en-US" sz="2800" dirty="0" smtClean="0"/>
              <a:t>nature.</a:t>
            </a:r>
          </a:p>
          <a:p>
            <a:r>
              <a:rPr lang="en-US" sz="2800" dirty="0" smtClean="0"/>
              <a:t>Students </a:t>
            </a:r>
            <a:r>
              <a:rPr lang="en-US" sz="2800" dirty="0" smtClean="0"/>
              <a:t>can earn cumulatively maximum 5 Credits in this course.</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435100" y="903775"/>
            <a:ext cx="6412535" cy="4800600"/>
          </a:xfrm>
        </p:spPr>
        <p:txBody>
          <a:bodyPr/>
          <a:lstStyle/>
          <a:p>
            <a:pPr eaLnBrk="1" hangingPunct="1">
              <a:buFont typeface="Wingdings 2" pitchFamily="18" charset="2"/>
              <a:buNone/>
            </a:pPr>
            <a:r>
              <a:rPr lang="en-US" sz="2800" b="1" dirty="0" err="1" smtClean="0"/>
              <a:t>i</a:t>
            </a:r>
            <a:r>
              <a:rPr lang="en-US" sz="2800" b="1" dirty="0" smtClean="0"/>
              <a:t>)General Interest Course (GIC)</a:t>
            </a:r>
            <a:endParaRPr lang="en-US" sz="2800" dirty="0" smtClean="0"/>
          </a:p>
          <a:p>
            <a:pPr eaLnBrk="1" hangingPunct="1">
              <a:buFont typeface="Wingdings 2" pitchFamily="18" charset="2"/>
              <a:buNone/>
            </a:pPr>
            <a:r>
              <a:rPr lang="en-US" sz="2800" b="1" dirty="0" smtClean="0"/>
              <a:t>ii)Skill Course</a:t>
            </a:r>
            <a:endParaRPr lang="en-US" sz="2800" dirty="0" smtClean="0"/>
          </a:p>
          <a:p>
            <a:pPr eaLnBrk="1" hangingPunct="1">
              <a:buFont typeface="Wingdings 2" pitchFamily="18" charset="2"/>
              <a:buNone/>
            </a:pPr>
            <a:r>
              <a:rPr lang="en-US" sz="2800" dirty="0" smtClean="0"/>
              <a:t>iii) </a:t>
            </a:r>
            <a:r>
              <a:rPr lang="en-US" sz="2800" b="1" dirty="0" smtClean="0"/>
              <a:t>MOOC </a:t>
            </a:r>
            <a:endParaRPr lang="en-US" sz="2800" dirty="0" smtClean="0"/>
          </a:p>
          <a:p>
            <a:pPr eaLnBrk="1" hangingPunct="1">
              <a:buFont typeface="Wingdings 2" pitchFamily="18" charset="2"/>
              <a:buNone/>
            </a:pPr>
            <a:r>
              <a:rPr lang="en-US" sz="2800" dirty="0" smtClean="0"/>
              <a:t> </a:t>
            </a:r>
          </a:p>
          <a:p>
            <a:pPr eaLnBrk="1" hangingPunct="1">
              <a:buFont typeface="Wingdings 2" pitchFamily="18" charset="2"/>
              <a:buNone/>
            </a:pPr>
            <a:r>
              <a:rPr lang="en-US" sz="2800" dirty="0" smtClean="0"/>
              <a:t>				OR</a:t>
            </a:r>
          </a:p>
          <a:p>
            <a:pPr eaLnBrk="1" hangingPunct="1">
              <a:buFont typeface="Wingdings 2" pitchFamily="18" charset="2"/>
              <a:buNone/>
            </a:pPr>
            <a:r>
              <a:rPr lang="en-US" sz="2800" dirty="0" smtClean="0"/>
              <a:t> </a:t>
            </a:r>
          </a:p>
          <a:p>
            <a:pPr eaLnBrk="1" hangingPunct="1">
              <a:buFont typeface="Wingdings 2" pitchFamily="18" charset="2"/>
              <a:buNone/>
            </a:pPr>
            <a:r>
              <a:rPr lang="en-US" sz="2800" b="1" dirty="0" smtClean="0"/>
              <a:t>Extracurricular and co-curricular activities :- </a:t>
            </a:r>
            <a:r>
              <a:rPr lang="en-US" sz="2800" dirty="0" smtClean="0"/>
              <a:t>(In all semesters)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71413"/>
            <a:ext cx="7499350" cy="1143000"/>
          </a:xfrm>
        </p:spPr>
        <p:txBody>
          <a:bodyPr>
            <a:normAutofit/>
          </a:bodyPr>
          <a:lstStyle/>
          <a:p>
            <a:r>
              <a:rPr lang="en-US" sz="3600" dirty="0" smtClean="0"/>
              <a:t>General Interest Course (GIC)</a:t>
            </a:r>
            <a:endParaRPr lang="en-US" sz="3600" dirty="0"/>
          </a:p>
        </p:txBody>
      </p:sp>
      <p:sp>
        <p:nvSpPr>
          <p:cNvPr id="3" name="Content Placeholder 2"/>
          <p:cNvSpPr>
            <a:spLocks noGrp="1"/>
          </p:cNvSpPr>
          <p:nvPr>
            <p:ph idx="1"/>
          </p:nvPr>
        </p:nvSpPr>
        <p:spPr>
          <a:xfrm>
            <a:off x="1435100" y="1724628"/>
            <a:ext cx="6898672" cy="4523772"/>
          </a:xfrm>
        </p:spPr>
        <p:txBody>
          <a:bodyPr/>
          <a:lstStyle/>
          <a:p>
            <a:pPr algn="just"/>
            <a:r>
              <a:rPr lang="en-US" sz="2400" dirty="0" smtClean="0"/>
              <a:t>General </a:t>
            </a:r>
            <a:r>
              <a:rPr lang="en-US" sz="2400" dirty="0" smtClean="0"/>
              <a:t>Interest Courses shall be from different </a:t>
            </a:r>
            <a:r>
              <a:rPr lang="en-US" sz="2400" dirty="0" err="1" smtClean="0"/>
              <a:t>programmes</a:t>
            </a:r>
            <a:r>
              <a:rPr lang="en-US" sz="2400" dirty="0" smtClean="0"/>
              <a:t>/disciplines and the curriculum of these courses shall be as prescribed by the University. </a:t>
            </a:r>
            <a:endParaRPr lang="en-US" sz="2400" dirty="0" smtClean="0"/>
          </a:p>
          <a:p>
            <a:pPr algn="just"/>
            <a:endParaRPr lang="en-US" sz="2400" dirty="0" smtClean="0"/>
          </a:p>
          <a:p>
            <a:pPr algn="just"/>
            <a:r>
              <a:rPr lang="en-US" sz="2400" dirty="0" smtClean="0"/>
              <a:t>The student may opt any course of any other discipline /faculty of his/her interest as GIC</a:t>
            </a:r>
            <a:r>
              <a:rPr lang="en-US" sz="2400" dirty="0" smtClean="0"/>
              <a:t>.</a:t>
            </a:r>
          </a:p>
          <a:p>
            <a:pPr algn="just"/>
            <a:endParaRPr lang="en-US" sz="2400" dirty="0" smtClean="0"/>
          </a:p>
          <a:p>
            <a:pPr algn="just"/>
            <a:r>
              <a:rPr lang="en-US" sz="2400" i="1" u="sng" dirty="0" smtClean="0"/>
              <a:t>The nature of these courses shall be self study under the guidance of concerned teacher/ mentor/ faculty member/guide</a:t>
            </a: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030" y="694482"/>
            <a:ext cx="6551270" cy="5262979"/>
          </a:xfrm>
          <a:prstGeom prst="rect">
            <a:avLst/>
          </a:prstGeom>
        </p:spPr>
        <p:txBody>
          <a:bodyPr wrap="square">
            <a:spAutoFit/>
          </a:bodyPr>
          <a:lstStyle/>
          <a:p>
            <a:pPr algn="just">
              <a:buFont typeface="Arial" pitchFamily="34" charset="0"/>
              <a:buChar char="•"/>
            </a:pPr>
            <a:r>
              <a:rPr lang="en-US" sz="2400" dirty="0" smtClean="0"/>
              <a:t>If </a:t>
            </a:r>
            <a:r>
              <a:rPr lang="en-US" sz="2400" dirty="0" smtClean="0"/>
              <a:t>the concerned subject teacher / faculty member/ mentor / guide is from the college/institute / other than the college / institute / university department where the student has taken admission to pursue regular course of study, then the credit earned by the student should be submitted by the teacher / faculty member / mentor / guide through the Principal of the parent institute. In such cases, the consent from the Principal of parent institute and the concerned teacher/ faculty member / mentor / guide should be obtained by the student before commencement of the course. </a:t>
            </a:r>
            <a:endParaRPr lang="en-US" sz="2400" dirty="0" smtClean="0"/>
          </a:p>
          <a:p>
            <a:pPr algn="just"/>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1447800"/>
            <a:ext cx="6377811" cy="4800600"/>
          </a:xfrm>
        </p:spPr>
        <p:txBody>
          <a:bodyPr/>
          <a:lstStyle/>
          <a:p>
            <a:pPr algn="just"/>
            <a:r>
              <a:rPr lang="en-US" sz="2800" dirty="0" smtClean="0"/>
              <a:t>This </a:t>
            </a:r>
            <a:r>
              <a:rPr lang="en-US" sz="2800" dirty="0" smtClean="0"/>
              <a:t>course will be evaluated by the concerned teacher / faculty member at the college/Department level and the Credit shall be communicated to the University before the start of VI semester examination</a:t>
            </a:r>
          </a:p>
          <a:p>
            <a:pPr lvl="0"/>
            <a:endParaRPr lang="en-US" sz="2800" dirty="0" smtClean="0"/>
          </a:p>
          <a:p>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043" y="335666"/>
            <a:ext cx="7765407" cy="5912734"/>
          </a:xfrm>
        </p:spPr>
        <p:txBody>
          <a:bodyPr/>
          <a:lstStyle/>
          <a:p>
            <a:pPr lvl="0" algn="just"/>
            <a:r>
              <a:rPr lang="en-US" sz="2400" b="1" dirty="0" smtClean="0"/>
              <a:t>Skill Course:</a:t>
            </a:r>
            <a:r>
              <a:rPr lang="en-US" sz="2400" dirty="0" smtClean="0"/>
              <a:t>-The students will be offered </a:t>
            </a:r>
            <a:r>
              <a:rPr lang="en-US" sz="2400" i="1" u="sng" dirty="0" smtClean="0"/>
              <a:t>Skill Courses</a:t>
            </a:r>
            <a:r>
              <a:rPr lang="en-US" sz="2400" dirty="0" smtClean="0"/>
              <a:t>. The </a:t>
            </a:r>
            <a:r>
              <a:rPr lang="en-US" sz="2400" dirty="0" smtClean="0"/>
              <a:t>courses shall be designed by respective Boards of Studies or by concerned Sector Skill Council / National Skill Development Councils (NSDC</a:t>
            </a:r>
            <a:r>
              <a:rPr lang="en-US" sz="2400" dirty="0" smtClean="0"/>
              <a:t>).</a:t>
            </a:r>
          </a:p>
          <a:p>
            <a:pPr lvl="0" algn="just"/>
            <a:r>
              <a:rPr lang="en-US" sz="2400" dirty="0" smtClean="0"/>
              <a:t>The </a:t>
            </a:r>
            <a:r>
              <a:rPr lang="en-US" sz="2400" dirty="0" smtClean="0"/>
              <a:t>Skill courses may be designed by the Colleges / Institutes/departments and after approval of the University it may be offered to the students. </a:t>
            </a:r>
            <a:endParaRPr lang="en-US" sz="2400" dirty="0" smtClean="0"/>
          </a:p>
          <a:p>
            <a:pPr lvl="0" algn="just"/>
            <a:r>
              <a:rPr lang="en-US" sz="2400" dirty="0" smtClean="0"/>
              <a:t>This </a:t>
            </a:r>
            <a:r>
              <a:rPr lang="en-US" sz="2400" dirty="0" smtClean="0"/>
              <a:t>course will be evaluated by the concerned teacher / faculty member at the college level and the credit shall be communicated to the University before the start of VI semester examination. </a:t>
            </a:r>
            <a:endParaRPr lang="en-US" sz="2400" dirty="0" smtClean="0"/>
          </a:p>
          <a:p>
            <a:pPr lvl="0" algn="just"/>
            <a:r>
              <a:rPr lang="en-US" sz="2400" dirty="0" smtClean="0"/>
              <a:t>For </a:t>
            </a:r>
            <a:r>
              <a:rPr lang="en-US" sz="2400" dirty="0" smtClean="0"/>
              <a:t>the skill courses opted from Sector Skill Council (SSC) or NSDC, the evaluation may be done by respective council &amp; the credit shall be communicated to the University before the start of VI semester examination.</a:t>
            </a:r>
          </a:p>
          <a:p>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902</TotalTime>
  <Words>1637</Words>
  <Application>Microsoft Office PowerPoint</Application>
  <PresentationFormat>On-screen Show (4:3)</PresentationFormat>
  <Paragraphs>372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Implementation of  Choice Based Credit System (CBCS)</vt:lpstr>
      <vt:lpstr>Slide 2</vt:lpstr>
      <vt:lpstr>Slide 3</vt:lpstr>
      <vt:lpstr>Open Elective Course</vt:lpstr>
      <vt:lpstr>Slide 5</vt:lpstr>
      <vt:lpstr>General Interest Course (GIC)</vt:lpstr>
      <vt:lpstr>Slide 7</vt:lpstr>
      <vt:lpstr>Slide 8</vt:lpstr>
      <vt:lpstr>Slide 9</vt:lpstr>
      <vt:lpstr>Slide 10</vt:lpstr>
      <vt:lpstr>Slide 11</vt:lpstr>
      <vt:lpstr>                             Comprehensive Credit Distribution </vt:lpstr>
      <vt:lpstr>                    Credit Distribution for Sports </vt:lpstr>
      <vt:lpstr>        Credit Distribution for NCC activities </vt:lpstr>
      <vt:lpstr>Table-A   Ancillary Credit courses </vt:lpstr>
      <vt:lpstr>Slide 16</vt:lpstr>
      <vt:lpstr>Schemes of Teaching and Learning </vt:lpstr>
      <vt:lpstr>Slide 18</vt:lpstr>
      <vt:lpstr>Slide 19</vt:lpstr>
      <vt:lpstr>Slide 20</vt:lpstr>
      <vt:lpstr>Slide 21</vt:lpstr>
      <vt:lpstr>Course Credit Summary</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s.g.narkhede36@gmail.com</dc:creator>
  <cp:lastModifiedBy>lenovo1</cp:lastModifiedBy>
  <cp:revision>272</cp:revision>
  <dcterms:created xsi:type="dcterms:W3CDTF">2022-04-03T02:20:19Z</dcterms:created>
  <dcterms:modified xsi:type="dcterms:W3CDTF">2022-06-02T08:44:57Z</dcterms:modified>
</cp:coreProperties>
</file>